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jpg"/>
  <Override PartName="/ppt/notesSlides/notesSlide7.xml" ContentType="application/vnd.openxmlformats-officedocument.presentationml.notesSlide+xml"/>
  <Override PartName="/ppt/media/image21.jpg" ContentType="image/jpg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1"/>
  </p:notesMasterIdLst>
  <p:sldIdLst>
    <p:sldId id="860" r:id="rId5"/>
    <p:sldId id="7352" r:id="rId6"/>
    <p:sldId id="819" r:id="rId7"/>
    <p:sldId id="3004" r:id="rId8"/>
    <p:sldId id="7350" r:id="rId9"/>
    <p:sldId id="854" r:id="rId10"/>
    <p:sldId id="811" r:id="rId11"/>
    <p:sldId id="3025" r:id="rId12"/>
    <p:sldId id="3093" r:id="rId13"/>
    <p:sldId id="3026" r:id="rId14"/>
    <p:sldId id="3052" r:id="rId15"/>
    <p:sldId id="306" r:id="rId16"/>
    <p:sldId id="3054" r:id="rId17"/>
    <p:sldId id="268" r:id="rId18"/>
    <p:sldId id="3099" r:id="rId19"/>
    <p:sldId id="2372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CF2801-BEE0-AE34-6112-17F53307793B}" name="Patel, Dillan (ENE)" initials="DP" userId="S::dillan.patel@mass.gov::3958c66b-6192-471c-9a84-efe30b2d3a69" providerId="AD"/>
  <p188:author id="{CC932CA3-9096-4A7D-6CAA-040FC29EA1F7}" name="Bissetta, Joanne (ENE)" initials="BJ(" userId="S::joanne.bissetta@mass.gov::0f7e4d13-387a-426f-9424-51e1b087fc92" providerId="AD"/>
  <p188:author id="{222EA4F0-5768-CAEE-50E7-53CE42A9A9B3}" name="Finlayson, Ian (ENE)" initials="FI(" userId="S::ian.finlayson@mass.gov::f409d961-2870-4225-ac95-5683b50b85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Ormond" initials="PO" lastIdx="1" clrIdx="0">
    <p:extLst>
      <p:ext uri="{19B8F6BF-5375-455C-9EA6-DF929625EA0E}">
        <p15:presenceInfo xmlns:p15="http://schemas.microsoft.com/office/powerpoint/2012/main" userId="ad2c046c173590ca" providerId="Windows Live"/>
      </p:ext>
    </p:extLst>
  </p:cmAuthor>
  <p:cmAuthor id="2" name="McCarey, Maggie (ENE)" initials="MM(" lastIdx="21" clrIdx="1">
    <p:extLst>
      <p:ext uri="{19B8F6BF-5375-455C-9EA6-DF929625EA0E}">
        <p15:presenceInfo xmlns:p15="http://schemas.microsoft.com/office/powerpoint/2012/main" userId="S::Maggie.McCarey@mass.gov::c775a2db-b1ca-4644-82ba-fb200164fa4a" providerId="AD"/>
      </p:ext>
    </p:extLst>
  </p:cmAuthor>
  <p:cmAuthor id="3" name="Woodcock, Patrick (ENE)" initials="WP(" lastIdx="3" clrIdx="2">
    <p:extLst>
      <p:ext uri="{19B8F6BF-5375-455C-9EA6-DF929625EA0E}">
        <p15:presenceInfo xmlns:p15="http://schemas.microsoft.com/office/powerpoint/2012/main" userId="S::Patrick.C.Woodcock@mass.gov::b5003531-9729-4e6f-aa85-2760ba2ac428" providerId="AD"/>
      </p:ext>
    </p:extLst>
  </p:cmAuthor>
  <p:cmAuthor id="4" name="Bissetta, Joanne (ENE)" initials="BJ(" lastIdx="1" clrIdx="3">
    <p:extLst>
      <p:ext uri="{19B8F6BF-5375-455C-9EA6-DF929625EA0E}">
        <p15:presenceInfo xmlns:p15="http://schemas.microsoft.com/office/powerpoint/2012/main" userId="S::joanne.bissetta@mass.gov::0f7e4d13-387a-426f-9424-51e1b087fc92" providerId="AD"/>
      </p:ext>
    </p:extLst>
  </p:cmAuthor>
  <p:cmAuthor id="5" name="Finlayson, Ian (ENE)" initials="F(" lastIdx="20" clrIdx="4">
    <p:extLst>
      <p:ext uri="{19B8F6BF-5375-455C-9EA6-DF929625EA0E}">
        <p15:presenceInfo xmlns:p15="http://schemas.microsoft.com/office/powerpoint/2012/main" userId="S::ian.finlayson@mass.gov::f409d961-2870-4225-ac95-5683b50b854b" providerId="AD"/>
      </p:ext>
    </p:extLst>
  </p:cmAuthor>
  <p:cmAuthor id="6" name="Ormond, Paul (ENE)" initials="O(" lastIdx="5" clrIdx="5">
    <p:extLst>
      <p:ext uri="{19B8F6BF-5375-455C-9EA6-DF929625EA0E}">
        <p15:presenceInfo xmlns:p15="http://schemas.microsoft.com/office/powerpoint/2012/main" userId="S::paul.ormond@mass.gov::8c309c6a-2261-4ff4-b8a1-f383c95aac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9C"/>
    <a:srgbClr val="2A4981"/>
    <a:srgbClr val="6A7DA0"/>
    <a:srgbClr val="9FA6AF"/>
    <a:srgbClr val="4472C4"/>
    <a:srgbClr val="FEF168"/>
    <a:srgbClr val="2CB34B"/>
    <a:srgbClr val="2E3690"/>
    <a:srgbClr val="FFBA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8AF3E-F322-499B-84DA-65D509C4F73A}" v="3" dt="2025-10-15T20:52:10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65247" autoAdjust="0"/>
  </p:normalViewPr>
  <p:slideViewPr>
    <p:cSldViewPr snapToGrid="0">
      <p:cViewPr varScale="1">
        <p:scale>
          <a:sx n="72" d="100"/>
          <a:sy n="72" d="100"/>
        </p:scale>
        <p:origin x="2034" y="66"/>
      </p:cViewPr>
      <p:guideLst/>
    </p:cSldViewPr>
  </p:slideViewPr>
  <p:outlineViewPr>
    <p:cViewPr>
      <p:scale>
        <a:sx n="33" d="100"/>
        <a:sy n="33" d="100"/>
      </p:scale>
      <p:origin x="0" y="-34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Lisa M (ENE)" userId="db190f14-85ff-4e48-b720-89d2be99d01f" providerId="ADAL" clId="{CC98AF3E-F322-499B-84DA-65D509C4F73A}"/>
    <pc:docChg chg="custSel addSld modSld">
      <pc:chgData name="Sullivan, Lisa M (ENE)" userId="db190f14-85ff-4e48-b720-89d2be99d01f" providerId="ADAL" clId="{CC98AF3E-F322-499B-84DA-65D509C4F73A}" dt="2025-10-15T21:12:07.738" v="65" actId="20577"/>
      <pc:docMkLst>
        <pc:docMk/>
      </pc:docMkLst>
      <pc:sldChg chg="modSp add mod">
        <pc:chgData name="Sullivan, Lisa M (ENE)" userId="db190f14-85ff-4e48-b720-89d2be99d01f" providerId="ADAL" clId="{CC98AF3E-F322-499B-84DA-65D509C4F73A}" dt="2025-10-15T18:36:12.606" v="3" actId="14100"/>
        <pc:sldMkLst>
          <pc:docMk/>
          <pc:sldMk cId="0" sldId="268"/>
        </pc:sldMkLst>
        <pc:spChg chg="mod">
          <ac:chgData name="Sullivan, Lisa M (ENE)" userId="db190f14-85ff-4e48-b720-89d2be99d01f" providerId="ADAL" clId="{CC98AF3E-F322-499B-84DA-65D509C4F73A}" dt="2025-10-15T18:36:12.606" v="3" actId="14100"/>
          <ac:spMkLst>
            <pc:docMk/>
            <pc:sldMk cId="0" sldId="268"/>
            <ac:spMk id="12" creationId="{00000000-0000-0000-0000-000000000000}"/>
          </ac:spMkLst>
        </pc:spChg>
      </pc:sldChg>
      <pc:sldChg chg="modSp mod">
        <pc:chgData name="Sullivan, Lisa M (ENE)" userId="db190f14-85ff-4e48-b720-89d2be99d01f" providerId="ADAL" clId="{CC98AF3E-F322-499B-84DA-65D509C4F73A}" dt="2025-10-15T21:12:07.738" v="65" actId="20577"/>
        <pc:sldMkLst>
          <pc:docMk/>
          <pc:sldMk cId="2411263938" sldId="860"/>
        </pc:sldMkLst>
        <pc:spChg chg="mod">
          <ac:chgData name="Sullivan, Lisa M (ENE)" userId="db190f14-85ff-4e48-b720-89d2be99d01f" providerId="ADAL" clId="{CC98AF3E-F322-499B-84DA-65D509C4F73A}" dt="2025-10-15T21:12:07.738" v="65" actId="20577"/>
          <ac:spMkLst>
            <pc:docMk/>
            <pc:sldMk cId="2411263938" sldId="860"/>
            <ac:spMk id="22530" creationId="{00000000-0000-0000-0000-000000000000}"/>
          </ac:spMkLst>
        </pc:spChg>
      </pc:sldChg>
      <pc:sldChg chg="add">
        <pc:chgData name="Sullivan, Lisa M (ENE)" userId="db190f14-85ff-4e48-b720-89d2be99d01f" providerId="ADAL" clId="{CC98AF3E-F322-499B-84DA-65D509C4F73A}" dt="2025-10-15T18:33:16.501" v="0"/>
        <pc:sldMkLst>
          <pc:docMk/>
          <pc:sldMk cId="0" sldId="3054"/>
        </pc:sldMkLst>
      </pc:sldChg>
      <pc:sldChg chg="add">
        <pc:chgData name="Sullivan, Lisa M (ENE)" userId="db190f14-85ff-4e48-b720-89d2be99d01f" providerId="ADAL" clId="{CC98AF3E-F322-499B-84DA-65D509C4F73A}" dt="2025-10-15T18:33:16.501" v="0"/>
        <pc:sldMkLst>
          <pc:docMk/>
          <pc:sldMk cId="3185286880" sldId="3099"/>
        </pc:sldMkLst>
      </pc:sldChg>
      <pc:sldChg chg="delSp add mod">
        <pc:chgData name="Sullivan, Lisa M (ENE)" userId="db190f14-85ff-4e48-b720-89d2be99d01f" providerId="ADAL" clId="{CC98AF3E-F322-499B-84DA-65D509C4F73A}" dt="2025-10-15T20:52:26.591" v="58" actId="478"/>
        <pc:sldMkLst>
          <pc:docMk/>
          <pc:sldMk cId="1024591980" sldId="7350"/>
        </pc:sldMkLst>
        <pc:spChg chg="del">
          <ac:chgData name="Sullivan, Lisa M (ENE)" userId="db190f14-85ff-4e48-b720-89d2be99d01f" providerId="ADAL" clId="{CC98AF3E-F322-499B-84DA-65D509C4F73A}" dt="2025-10-15T20:52:26.591" v="58" actId="478"/>
          <ac:spMkLst>
            <pc:docMk/>
            <pc:sldMk cId="1024591980" sldId="7350"/>
            <ac:spMk id="4" creationId="{CDEB802E-2D6E-A31E-8923-6BD4B1E1C2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E99A30-C8A0-4693-99C9-3BCA940A7A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D839E7-3C8B-434A-BF29-1C7E1896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BBD2-1254-4878-A9BA-51C58DCFC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bylaw amendment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839E7-3C8B-434A-BF29-1C7E18966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DB2-ED5F-61D4-B2F6-BCFD0AA7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56A47-D298-E2E7-4ABB-9725080C4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17800" y="900113"/>
            <a:ext cx="4318000" cy="24304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3B5E2-1E41-1C1C-850A-B39CB02C4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Accelerate Deployment of renewable energy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Decrease onsite fossil fuel emissions through facility decarbonization in alignment CECP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Bolster grid and/or resilience benefits from energy storage installation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Reduce electricity and/or operational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Direct pay of ITC still an unknown for public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Leverage with other $$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chemeClr val="bg1"/>
                </a:solidFill>
              </a:rPr>
              <a:t>Coordinate with </a:t>
            </a:r>
            <a:r>
              <a:rPr lang="en-US" sz="1200" b="0" err="1">
                <a:solidFill>
                  <a:schemeClr val="bg1"/>
                </a:solidFill>
              </a:rPr>
              <a:t>MassSave</a:t>
            </a:r>
            <a:r>
              <a:rPr lang="en-US" sz="1200" b="0">
                <a:solidFill>
                  <a:schemeClr val="bg1"/>
                </a:solidFill>
              </a:rPr>
              <a:t> – Deep Energy Retrofit, </a:t>
            </a:r>
            <a:r>
              <a:rPr lang="en-US" sz="1200" b="0" err="1">
                <a:solidFill>
                  <a:schemeClr val="bg1"/>
                </a:solidFill>
              </a:rPr>
              <a:t>decarbonization,and</a:t>
            </a:r>
            <a:r>
              <a:rPr lang="en-US" sz="1200" b="0">
                <a:solidFill>
                  <a:schemeClr val="bg1"/>
                </a:solidFill>
              </a:rPr>
              <a:t> New Construction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chemeClr val="bg1"/>
                </a:solidFill>
              </a:rPr>
              <a:t>Coordinate with </a:t>
            </a:r>
            <a:r>
              <a:rPr lang="en-US" sz="1200" b="0" err="1">
                <a:solidFill>
                  <a:schemeClr val="bg1"/>
                </a:solidFill>
              </a:rPr>
              <a:t>MassCEC</a:t>
            </a:r>
            <a:r>
              <a:rPr lang="en-US" sz="1200" b="0">
                <a:solidFill>
                  <a:schemeClr val="bg1"/>
                </a:solidFill>
              </a:rPr>
              <a:t> Green School Works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chemeClr val="bg1"/>
                </a:solidFill>
              </a:rPr>
              <a:t>HEET/</a:t>
            </a:r>
            <a:r>
              <a:rPr lang="en-US" sz="1200" b="0" err="1">
                <a:solidFill>
                  <a:schemeClr val="bg1"/>
                </a:solidFill>
              </a:rPr>
              <a:t>MassCEC</a:t>
            </a:r>
            <a:r>
              <a:rPr lang="en-US" sz="1200" b="0">
                <a:solidFill>
                  <a:schemeClr val="bg1"/>
                </a:solidFill>
              </a:rPr>
              <a:t> Kickstart MA – networked geothermal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8C7A-7BB4-5097-29CF-7A39E90CF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BBBD2-1254-4878-A9BA-51C58DCFC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will be continually updated as town </a:t>
            </a:r>
            <a:r>
              <a:rPr lang="en-US"/>
              <a:t>meeting votes occur in May.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0B9FA-3608-46C4-9535-91C60CA04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The </a:t>
            </a:r>
            <a:r>
              <a:rPr lang="en-US" b="1" i="0" dirty="0">
                <a:solidFill>
                  <a:srgbClr val="141414"/>
                </a:solidFill>
                <a:effectLst/>
                <a:latin typeface="Noto Sans VF"/>
              </a:rPr>
              <a:t>Base Cod</a:t>
            </a: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e is IECC 2021 with MA amendments: 780 CMR Chapter 11R (residential) and 780 CMR Chapter 13 (commercial). The 780 CMR 10th Edition is the current building code for Massachusetts.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The opt-in </a:t>
            </a:r>
            <a:r>
              <a:rPr lang="en-US" b="1" i="0" dirty="0">
                <a:solidFill>
                  <a:srgbClr val="141414"/>
                </a:solidFill>
                <a:effectLst/>
                <a:latin typeface="Noto Sans VF"/>
              </a:rPr>
              <a:t>Stretch Code</a:t>
            </a: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 is IECC 2021 with key MA amendments: 225 CMR Chapter 22 (residential) and 225 CMR Chapter 23 (commercial).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The opt-in </a:t>
            </a:r>
            <a:r>
              <a:rPr lang="en-US" b="1" i="0" dirty="0">
                <a:solidFill>
                  <a:srgbClr val="141414"/>
                </a:solidFill>
                <a:effectLst/>
                <a:latin typeface="Noto Sans VF"/>
              </a:rPr>
              <a:t>Specialized Code</a:t>
            </a: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 is IECC 2021 key MA amendments: 225 CMR Chapter 22 + Appendix RC (residential) and 225 CMR Chapter 23 + Appendix CC (commercial).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839E7-3C8B-434A-BF29-1C7E1896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839E7-3C8B-434A-BF29-1C7E18966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839E7-3C8B-434A-BF29-1C7E18966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4187-1FA1-CEC8-5227-74065601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AE51E-4FC2-23E5-4846-12D1DF707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EEC17-7D46-822A-CDC7-F405BEED5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46787-85AC-7206-08A1-70DC114CC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839E7-3C8B-434A-BF29-1C7E18966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AF01-F33C-A996-3F2E-F12B73B0D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C548B-8AB3-BB9D-47FA-F75514826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F761-295B-303F-C497-04982A02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8E669-BE84-35FF-AF85-10CD353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8F97-8383-9FC8-FE9F-E2605152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26AD-65F6-2494-6FEE-EB615097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0328F-E593-97CB-C1FC-DB53A6614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FC99-5286-64B0-639D-7E191061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0160-3453-05B4-1158-767073BC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AB0FC-1C04-1A86-C251-7C065368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9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39184-12BF-9C54-11BD-856229F85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D32C9-D752-B260-C9A6-8DDBB1F4D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31CF-8357-0893-AECF-34DBD3F3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18D1-6B4B-395F-05DC-20A493E9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54EA-E754-7ED9-EDB5-97B16664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10645" cy="6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228600"/>
            <a:ext cx="9702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65200" y="1219200"/>
            <a:ext cx="102616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270891" y="6462684"/>
            <a:ext cx="812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FAB5CE-5980-4C9D-B2E2-2FD2F4BD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9B2009-E989-4EA7-A832-E43949D0E4EF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807200" y="-3905250"/>
            <a:ext cx="0" cy="975360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6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F0BF3-7E01-4ADA-898F-B7BD53527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2" y="6153534"/>
            <a:ext cx="1361292" cy="70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10645" cy="6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228600"/>
            <a:ext cx="9702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65200" y="1219200"/>
            <a:ext cx="102616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270891" y="6462684"/>
            <a:ext cx="812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FAB5CE-5980-4C9D-B2E2-2FD2F4BD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9B2009-E989-4EA7-A832-E43949D0E4EF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807200" y="-3905250"/>
            <a:ext cx="0" cy="975360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DA862B-DDD2-8399-C385-663199C36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025" y="576987"/>
            <a:ext cx="10367486" cy="60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b="1">
                <a:solidFill>
                  <a:srgbClr val="2E369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1BA389E-BA6E-B4EA-C546-586920044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11" y="2040674"/>
            <a:ext cx="10340899" cy="4014439"/>
          </a:xfrm>
          <a:prstGeom prst="rect">
            <a:avLst/>
          </a:prstGeom>
        </p:spPr>
        <p:txBody>
          <a:bodyPr numCol="1" spcCol="54864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7119CF-64DB-52A8-28F1-9D0FA745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131" y="1533377"/>
            <a:ext cx="10367486" cy="32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A5C93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424B57-0AC2-4AEA-068E-E1C1F169B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1533376"/>
            <a:ext cx="190552" cy="45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21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ortfoli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CA062B-2922-4FDB-85CA-512974CBA6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54818" y="762001"/>
            <a:ext cx="1875183" cy="5333999"/>
          </a:xfrm>
          <a:custGeom>
            <a:avLst/>
            <a:gdLst>
              <a:gd name="connsiteX0" fmla="*/ 0 w 1875183"/>
              <a:gd name="connsiteY0" fmla="*/ 0 h 5333999"/>
              <a:gd name="connsiteX1" fmla="*/ 1875183 w 1875183"/>
              <a:gd name="connsiteY1" fmla="*/ 0 h 5333999"/>
              <a:gd name="connsiteX2" fmla="*/ 1875183 w 1875183"/>
              <a:gd name="connsiteY2" fmla="*/ 5333999 h 5333999"/>
              <a:gd name="connsiteX3" fmla="*/ 0 w 1875183"/>
              <a:gd name="connsiteY3" fmla="*/ 5333999 h 53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183" h="5333999">
                <a:moveTo>
                  <a:pt x="0" y="0"/>
                </a:moveTo>
                <a:lnTo>
                  <a:pt x="1875183" y="0"/>
                </a:lnTo>
                <a:lnTo>
                  <a:pt x="1875183" y="5333999"/>
                </a:lnTo>
                <a:lnTo>
                  <a:pt x="0" y="5333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417333-934D-EC47-1D15-35BD7696A4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85653" y="2514601"/>
            <a:ext cx="1583635" cy="3581399"/>
          </a:xfrm>
          <a:custGeom>
            <a:avLst/>
            <a:gdLst>
              <a:gd name="connsiteX0" fmla="*/ 0 w 1583635"/>
              <a:gd name="connsiteY0" fmla="*/ 0 h 3581399"/>
              <a:gd name="connsiteX1" fmla="*/ 1583635 w 1583635"/>
              <a:gd name="connsiteY1" fmla="*/ 0 h 3581399"/>
              <a:gd name="connsiteX2" fmla="*/ 1583635 w 1583635"/>
              <a:gd name="connsiteY2" fmla="*/ 3581399 h 3581399"/>
              <a:gd name="connsiteX3" fmla="*/ 0 w 1583635"/>
              <a:gd name="connsiteY3" fmla="*/ 3581399 h 358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635" h="3581399">
                <a:moveTo>
                  <a:pt x="0" y="0"/>
                </a:moveTo>
                <a:lnTo>
                  <a:pt x="1583635" y="0"/>
                </a:lnTo>
                <a:lnTo>
                  <a:pt x="1583635" y="3581399"/>
                </a:lnTo>
                <a:lnTo>
                  <a:pt x="0" y="3581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AC319B-C12B-54AE-34A7-772F635E09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2" y="2514600"/>
            <a:ext cx="1504121" cy="3581399"/>
          </a:xfrm>
          <a:custGeom>
            <a:avLst/>
            <a:gdLst>
              <a:gd name="connsiteX0" fmla="*/ 0 w 1504121"/>
              <a:gd name="connsiteY0" fmla="*/ 0 h 3581399"/>
              <a:gd name="connsiteX1" fmla="*/ 1504121 w 1504121"/>
              <a:gd name="connsiteY1" fmla="*/ 0 h 3581399"/>
              <a:gd name="connsiteX2" fmla="*/ 1504121 w 1504121"/>
              <a:gd name="connsiteY2" fmla="*/ 3581399 h 3581399"/>
              <a:gd name="connsiteX3" fmla="*/ 0 w 1504121"/>
              <a:gd name="connsiteY3" fmla="*/ 3581399 h 358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121" h="3581399">
                <a:moveTo>
                  <a:pt x="0" y="0"/>
                </a:moveTo>
                <a:lnTo>
                  <a:pt x="1504121" y="0"/>
                </a:lnTo>
                <a:lnTo>
                  <a:pt x="1504121" y="3581399"/>
                </a:lnTo>
                <a:lnTo>
                  <a:pt x="0" y="3581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6193DB-886E-9339-6B7C-FFAEC1D04D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762001"/>
            <a:ext cx="3273286" cy="1583635"/>
          </a:xfrm>
          <a:custGeom>
            <a:avLst/>
            <a:gdLst>
              <a:gd name="connsiteX0" fmla="*/ 0 w 3273286"/>
              <a:gd name="connsiteY0" fmla="*/ 0 h 1583635"/>
              <a:gd name="connsiteX1" fmla="*/ 3273286 w 3273286"/>
              <a:gd name="connsiteY1" fmla="*/ 0 h 1583635"/>
              <a:gd name="connsiteX2" fmla="*/ 3273286 w 3273286"/>
              <a:gd name="connsiteY2" fmla="*/ 1583635 h 1583635"/>
              <a:gd name="connsiteX3" fmla="*/ 0 w 3273286"/>
              <a:gd name="connsiteY3" fmla="*/ 1583635 h 158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3286" h="1583635">
                <a:moveTo>
                  <a:pt x="0" y="0"/>
                </a:moveTo>
                <a:lnTo>
                  <a:pt x="3273286" y="0"/>
                </a:lnTo>
                <a:lnTo>
                  <a:pt x="3273286" y="1583635"/>
                </a:lnTo>
                <a:lnTo>
                  <a:pt x="0" y="15836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3F96F88-F848-4923-088D-EF08455D76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26" y="569441"/>
            <a:ext cx="5427984" cy="60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b="1">
                <a:solidFill>
                  <a:srgbClr val="2E369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D48DC8-DBF7-98FE-6D7C-F89C9191C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12" y="2511583"/>
            <a:ext cx="5401860" cy="2246769"/>
          </a:xfrm>
          <a:prstGeom prst="rect">
            <a:avLst/>
          </a:prstGeom>
        </p:spPr>
        <p:txBody>
          <a:bodyPr numCol="1" spcCol="54864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78AFD44-1E8B-2AD4-72BC-C468300907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025" y="1612888"/>
            <a:ext cx="5427983" cy="722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A5C93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7786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828801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3556000" y="152403"/>
            <a:ext cx="812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1F497D"/>
                </a:solidFill>
                <a:latin typeface="Calibri" pitchFamily="34" charset="0"/>
              </a:rPr>
              <a:t>Creating A Clean,</a:t>
            </a:r>
            <a:r>
              <a:rPr lang="en-US" sz="1200" b="1" i="1" baseline="0">
                <a:solidFill>
                  <a:srgbClr val="1F497D"/>
                </a:solidFill>
                <a:latin typeface="Calibri" pitchFamily="34" charset="0"/>
              </a:rPr>
              <a:t> Affordable, Equitable and Resilient</a:t>
            </a:r>
            <a:r>
              <a:rPr lang="en-US" sz="1200" b="1" i="1">
                <a:solidFill>
                  <a:srgbClr val="1F497D"/>
                </a:solidFill>
                <a:latin typeface="Calibri" pitchFamily="34" charset="0"/>
              </a:rPr>
              <a:t> Energy Future For the Commonwealth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812800" y="457200"/>
            <a:ext cx="33528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1" y="686576"/>
            <a:ext cx="2933700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68800" y="2209800"/>
            <a:ext cx="6705600" cy="251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53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10645" cy="6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228600"/>
            <a:ext cx="9702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65200" y="1219200"/>
            <a:ext cx="102616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270891" y="6462684"/>
            <a:ext cx="812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FAB5CE-5980-4C9D-B2E2-2FD2F4BD44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9B2009-E989-4EA7-A832-E43949D0E4EF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807200" y="-3905250"/>
            <a:ext cx="0" cy="975360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76EA5-E252-4146-BCD0-CAFF192DCB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842751" y="6599238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8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9671-E7E7-1B2F-1E57-C686F72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EF9C-3A47-102B-A599-79F1A909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F342-F4D5-6A53-E520-F3F4F9A9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1EC76-6462-378E-00EE-5EEB36A0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7DF7-278B-091B-889C-92BC1221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FB0E3-CE00-5BFF-665D-BF68E267FA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4E5C8-3C35-8574-7011-42736D0DAB9A}"/>
              </a:ext>
            </a:extLst>
          </p:cNvPr>
          <p:cNvSpPr txBox="1"/>
          <p:nvPr userDrawn="1"/>
        </p:nvSpPr>
        <p:spPr>
          <a:xfrm>
            <a:off x="4685795" y="3896963"/>
            <a:ext cx="217918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>
                <a:solidFill>
                  <a:schemeClr val="bg1"/>
                </a:solidFill>
                <a:cs typeface="Poppins" panose="00000500000000000000" pitchFamily="2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638413-17C7-B5C9-3157-7BFE37232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3313" y="2251343"/>
            <a:ext cx="5332932" cy="15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82D1-9378-A16E-3A2F-B6F82EFE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C34F1-DBBE-09C9-A557-8D39ACA0A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3FD9-B747-2325-FBBD-5916311A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F41B-CC47-4510-C19D-3D914271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1AC3C-39CE-571F-5896-0627F424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B2B9-0406-2E3B-FD25-C0C80E85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EBEE-4EA9-486D-7C94-F47BE2E4E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B684F-2107-3AD0-D069-33EA410C7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F1610-2DB3-52D8-2081-CC3911D9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8F185-4C2C-2F39-E086-F2D0C619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82961-C5A7-A426-E298-CEB8B6A4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3CC3-1552-2350-0C9D-D9BB2495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BDDCC-33E3-9D3D-16D1-C142A4F8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F4E34-ED01-B3FA-48B0-4727C71B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C4FEE-3C73-E7EE-3178-CE7E4D25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E4FAA-AE29-0B9A-B83A-E2EC0941F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12F90-3BD8-BE59-FCCC-375CE7F2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E2F70-A4A2-DBAF-30C8-FD0A37D3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A4A73-B28E-86CF-61D2-70A46AD1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6F6F-F67D-2D8F-0716-EC0CB899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E6A4B-1522-4A1A-D164-A96D0D68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BD25-52BB-E85A-BE1F-3ECADB8E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DC964-A42F-016E-FEDF-60C619A1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3C0AC-EAB9-2330-7A85-C38EE031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9CA1A-D028-937B-FD36-61E660F7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74F63-8187-D5B8-97C9-9CC99198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A04D-1F97-77C6-ABFC-E8259270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BD97-DFA1-A71A-DF15-991C9E58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E8BDD-A4F5-05B7-E9DC-8905EB21A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C8E77-1CBA-8692-ED6E-FBFEBC79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AB474-6240-9695-9D29-F1810BA8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96E92-180B-1B40-9414-703368E0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B925-DA96-7EA5-7778-D7378074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44439-2AE1-2E80-BC87-B88DFB0C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B295A-A287-94ED-E075-3C59D495B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3B5AD-1B46-C22B-A2BC-E5D19559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5D8B7-7A95-A21E-4A5E-6E2D642F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0AB8-FFE7-67D6-3E4A-AD490F32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AD9D-8103-80F4-021B-A9589180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4246B-ECB7-FD43-F28E-E9AEAFA8B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5F9E-655C-1F41-690C-73A312228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3B535-C69D-5F5B-158D-974646050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608B-F681-686A-92B3-E460DC937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4CC6-32EC-475C-B318-7AB464C0A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662" r:id="rId13"/>
    <p:sldLayoutId id="2147483663" r:id="rId14"/>
    <p:sldLayoutId id="2147483678" r:id="rId15"/>
    <p:sldLayoutId id="2147483713" r:id="rId16"/>
    <p:sldLayoutId id="2147483717" r:id="rId17"/>
    <p:sldLayoutId id="2147483718" r:id="rId18"/>
    <p:sldLayoutId id="2147483719" r:id="rId19"/>
    <p:sldLayoutId id="214748372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mass.org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://www.phmass.org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passivehousema.org/projects/blog-post-title-four-dkrb8-8m27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orgs/green-communities-division" TargetMode="External"/><Relationship Id="rId2" Type="http://schemas.openxmlformats.org/officeDocument/2006/relationships/hyperlink" Target="mailto:Lisa.m.sullivan@mass.gov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606835" y="3736960"/>
            <a:ext cx="5993998" cy="20313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dirty="0"/>
              <a:t>Climate Leader Communities</a:t>
            </a:r>
            <a:br>
              <a:rPr lang="en-US" dirty="0"/>
            </a:br>
            <a:r>
              <a:rPr lang="en-US" dirty="0"/>
              <a:t>Orleans</a:t>
            </a:r>
            <a:br>
              <a:rPr lang="en-US" dirty="0"/>
            </a:br>
            <a:r>
              <a:rPr lang="en-US" sz="1800" i="1" dirty="0">
                <a:latin typeface="Calibri"/>
                <a:cs typeface="Calibri"/>
              </a:rPr>
              <a:t>Lisa Sullivan, Regional Coordinator &amp;  </a:t>
            </a:r>
            <a:br>
              <a:rPr lang="en-US" sz="1800" i="1" dirty="0">
                <a:latin typeface="Calibri"/>
                <a:cs typeface="Calibri"/>
              </a:rPr>
            </a:br>
            <a:r>
              <a:rPr lang="en-US" sz="1800" i="1" dirty="0">
                <a:latin typeface="Calibri"/>
                <a:cs typeface="Calibri"/>
              </a:rPr>
              <a:t>Michael Rossi, PSD  on behalf of Mass Save</a:t>
            </a:r>
            <a:br>
              <a:rPr lang="en-US" sz="1800" i="1" dirty="0">
                <a:latin typeface="Calibri"/>
                <a:cs typeface="Calibri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October 15, 2025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249" y="1004517"/>
            <a:ext cx="41910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COMMONWEALTH OF MASSACHUSETTS</a:t>
            </a:r>
          </a:p>
          <a:p>
            <a:pPr algn="r"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DEPARTMENT OF ENERGY RESOURCES</a:t>
            </a:r>
          </a:p>
          <a:p>
            <a:pPr algn="r"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</a:rPr>
              <a:t>Maura Healey, Governor</a:t>
            </a:r>
          </a:p>
          <a:p>
            <a:pPr algn="r"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</a:rPr>
              <a:t>Kim Driscoll , Lt. Governor</a:t>
            </a:r>
          </a:p>
          <a:p>
            <a:pPr algn="r"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</a:rPr>
              <a:t>Rebecca Tepper, Secretary</a:t>
            </a:r>
          </a:p>
          <a:p>
            <a:pPr algn="r"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</a:rPr>
              <a:t>Elizabeth Mahony, Commissioner</a:t>
            </a:r>
            <a:endParaRPr lang="en-US" i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algn="r">
              <a:defRPr/>
            </a:pPr>
            <a:r>
              <a:rPr lang="en-US" i="1" dirty="0">
                <a:solidFill>
                  <a:srgbClr val="1F497D"/>
                </a:solidFill>
                <a:latin typeface="Calibri"/>
                <a:cs typeface="Calibri"/>
              </a:rPr>
              <a:t>Joanne Bissetta, Director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FDCAF9-9658-4437-B8D9-E26B3B6CBA9C}"/>
              </a:ext>
            </a:extLst>
          </p:cNvPr>
          <p:cNvCxnSpPr/>
          <p:nvPr/>
        </p:nvCxnSpPr>
        <p:spPr>
          <a:xfrm>
            <a:off x="4800600" y="1752600"/>
            <a:ext cx="0" cy="448056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94978D-FAD9-4DC8-8F04-97A2875FC1A8}"/>
              </a:ext>
            </a:extLst>
          </p:cNvPr>
          <p:cNvCxnSpPr>
            <a:cxnSpLocks/>
          </p:cNvCxnSpPr>
          <p:nvPr/>
        </p:nvCxnSpPr>
        <p:spPr>
          <a:xfrm rot="16200000">
            <a:off x="7434649" y="917317"/>
            <a:ext cx="0" cy="502920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1126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8718-56D9-43A9-8642-0E28629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Specialized vs Stretch code – what’s different?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Commercial Buildings: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EB688F-CE6B-8723-CC51-B349E4FB783F}"/>
              </a:ext>
            </a:extLst>
          </p:cNvPr>
          <p:cNvGraphicFramePr>
            <a:graphicFrameLocks noGrp="1"/>
          </p:cNvGraphicFramePr>
          <p:nvPr/>
        </p:nvGraphicFramePr>
        <p:xfrm>
          <a:off x="2253022" y="2142056"/>
          <a:ext cx="7504591" cy="335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696">
                  <a:extLst>
                    <a:ext uri="{9D8B030D-6E8A-4147-A177-3AD203B41FA5}">
                      <a16:colId xmlns:a16="http://schemas.microsoft.com/office/drawing/2014/main" val="1666271647"/>
                    </a:ext>
                  </a:extLst>
                </a:gridCol>
                <a:gridCol w="1271726">
                  <a:extLst>
                    <a:ext uri="{9D8B030D-6E8A-4147-A177-3AD203B41FA5}">
                      <a16:colId xmlns:a16="http://schemas.microsoft.com/office/drawing/2014/main" val="958749299"/>
                    </a:ext>
                  </a:extLst>
                </a:gridCol>
                <a:gridCol w="2243831">
                  <a:extLst>
                    <a:ext uri="{9D8B030D-6E8A-4147-A177-3AD203B41FA5}">
                      <a16:colId xmlns:a16="http://schemas.microsoft.com/office/drawing/2014/main" val="3677544620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1934552347"/>
                    </a:ext>
                  </a:extLst>
                </a:gridCol>
              </a:tblGrid>
              <a:tr h="331601">
                <a:tc>
                  <a:txBody>
                    <a:bodyPr/>
                    <a:lstStyle/>
                    <a:p>
                      <a:r>
                        <a:rPr lang="en-GB" sz="1500" dirty="0"/>
                        <a:t>Building Type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Fuel Type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Stretch code (July 2024)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Specialized Code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5404"/>
                  </a:ext>
                </a:extLst>
              </a:tr>
              <a:tr h="572352">
                <a:tc rowSpan="2"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Schools, Offices, Municipal buildings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All Electric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  <a:p>
                      <a:pPr algn="ctr"/>
                      <a:r>
                        <a:rPr lang="en-GB" sz="1500" dirty="0"/>
                        <a:t>TEDI or Passive house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TEDI or </a:t>
                      </a:r>
                      <a:r>
                        <a:rPr lang="en-GB" dirty="0" err="1"/>
                        <a:t>Passivehouse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01962"/>
                  </a:ext>
                </a:extLst>
              </a:tr>
              <a:tr h="8176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Mixed Fuel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500" dirty="0"/>
                        <a:t>TEDI or Passive house</a:t>
                      </a:r>
                      <a:endParaRPr lang="en-US" sz="1500" dirty="0"/>
                    </a:p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TEDI </a:t>
                      </a:r>
                      <a:r>
                        <a:rPr lang="en-US" sz="1500" b="1" dirty="0"/>
                        <a:t>+ Solar PV </a:t>
                      </a:r>
                    </a:p>
                    <a:p>
                      <a:r>
                        <a:rPr lang="en-GB" sz="1500" dirty="0"/>
                        <a:t>or Passive house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/>
                        <a:t>+ wiring for electrification</a:t>
                      </a: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241730"/>
                  </a:ext>
                </a:extLst>
              </a:tr>
              <a:tr h="572352">
                <a:tc rowSpan="2"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Other Commercial (over 20,000 sf)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All Electric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500" dirty="0"/>
                        <a:t>ASHRAE or TEDI or Passive house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ASHRAE or TEDI or </a:t>
                      </a:r>
                      <a:r>
                        <a:rPr lang="en-GB" dirty="0" err="1"/>
                        <a:t>Passivehouse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33621"/>
                  </a:ext>
                </a:extLst>
              </a:tr>
              <a:tr h="10629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  <a:p>
                      <a:r>
                        <a:rPr lang="en-GB" sz="1500" dirty="0"/>
                        <a:t>Mixed Fuel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ASHRAE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TEDI or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500" dirty="0"/>
                        <a:t>Passive house</a:t>
                      </a:r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ASHRAE </a:t>
                      </a:r>
                      <a:r>
                        <a:rPr lang="en-GB" sz="1500" b="1" dirty="0"/>
                        <a:t>+ Solar </a:t>
                      </a:r>
                      <a:r>
                        <a:rPr lang="en-GB" sz="1500" dirty="0"/>
                        <a:t>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TEDI </a:t>
                      </a:r>
                      <a:r>
                        <a:rPr lang="en-GB" sz="1500" b="1" dirty="0"/>
                        <a:t>+ Solar </a:t>
                      </a:r>
                      <a:r>
                        <a:rPr lang="en-GB" sz="1500" dirty="0"/>
                        <a:t>or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500" dirty="0"/>
                        <a:t>Passive house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/>
                        <a:t>+ wiring for electrification</a:t>
                      </a:r>
                      <a:endParaRPr lang="en-US" sz="1500" b="1" dirty="0"/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4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94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8718-56D9-43A9-8642-0E28629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Specialized vs Stretch code – Multi-family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EB688F-CE6B-8723-CC51-B349E4FB783F}"/>
              </a:ext>
            </a:extLst>
          </p:cNvPr>
          <p:cNvGraphicFramePr>
            <a:graphicFrameLocks noGrp="1"/>
          </p:cNvGraphicFramePr>
          <p:nvPr/>
        </p:nvGraphicFramePr>
        <p:xfrm>
          <a:off x="2209061" y="2334769"/>
          <a:ext cx="7504591" cy="273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696">
                  <a:extLst>
                    <a:ext uri="{9D8B030D-6E8A-4147-A177-3AD203B41FA5}">
                      <a16:colId xmlns:a16="http://schemas.microsoft.com/office/drawing/2014/main" val="1666271647"/>
                    </a:ext>
                  </a:extLst>
                </a:gridCol>
                <a:gridCol w="1271726">
                  <a:extLst>
                    <a:ext uri="{9D8B030D-6E8A-4147-A177-3AD203B41FA5}">
                      <a16:colId xmlns:a16="http://schemas.microsoft.com/office/drawing/2014/main" val="958749299"/>
                    </a:ext>
                  </a:extLst>
                </a:gridCol>
                <a:gridCol w="2243831">
                  <a:extLst>
                    <a:ext uri="{9D8B030D-6E8A-4147-A177-3AD203B41FA5}">
                      <a16:colId xmlns:a16="http://schemas.microsoft.com/office/drawing/2014/main" val="3677544620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193455234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GB" sz="1800" dirty="0"/>
                        <a:t>Building 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Fuel 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Stretch code (July 2024)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Specialized Code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5404"/>
                  </a:ext>
                </a:extLst>
              </a:tr>
              <a:tr h="947155">
                <a:tc rowSpan="2"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b="1" dirty="0"/>
                        <a:t>New Multi-family            (4+ stories &amp;        over 12,000 sf)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All Electric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HERS 45 or </a:t>
                      </a:r>
                    </a:p>
                    <a:p>
                      <a:pPr algn="ctr"/>
                      <a:r>
                        <a:rPr lang="en-GB" sz="1800" dirty="0"/>
                        <a:t>TEDI or </a:t>
                      </a:r>
                    </a:p>
                    <a:p>
                      <a:pPr algn="ctr"/>
                      <a:r>
                        <a:rPr lang="en-GB" sz="1800" dirty="0" err="1"/>
                        <a:t>Passivehouse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Passivehouse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23596"/>
                  </a:ext>
                </a:extLst>
              </a:tr>
              <a:tr h="1165860">
                <a:tc vMerge="1">
                  <a:txBody>
                    <a:bodyPr/>
                    <a:lstStyle/>
                    <a:p>
                      <a:r>
                        <a:rPr lang="en-GB" dirty="0"/>
                        <a:t>Multi-family (4+ stories &amp; over 12,000 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Mixed Fuel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HERS 42 or </a:t>
                      </a:r>
                    </a:p>
                    <a:p>
                      <a:pPr algn="ctr"/>
                      <a:r>
                        <a:rPr lang="en-GB" sz="1800" dirty="0"/>
                        <a:t>TEDI or </a:t>
                      </a:r>
                    </a:p>
                    <a:p>
                      <a:pPr algn="ctr"/>
                      <a:r>
                        <a:rPr lang="en-GB" sz="1800" dirty="0" err="1"/>
                        <a:t>Passivehouse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Passivehouse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+ wiring for electrification</a:t>
                      </a: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3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8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01204" y="2412742"/>
            <a:ext cx="1350645" cy="930063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9525" marR="3810">
              <a:lnSpc>
                <a:spcPts val="2273"/>
              </a:lnSpc>
              <a:spcBef>
                <a:spcPts val="353"/>
              </a:spcBef>
            </a:pPr>
            <a:r>
              <a:rPr sz="2100" spc="41">
                <a:solidFill>
                  <a:srgbClr val="FFFFFF"/>
                </a:solidFill>
                <a:latin typeface="Arial"/>
                <a:cs typeface="Arial"/>
              </a:rPr>
              <a:t>Frequently </a:t>
            </a:r>
            <a:r>
              <a:rPr sz="2100" spc="-8">
                <a:solidFill>
                  <a:srgbClr val="FFFFFF"/>
                </a:solidFill>
                <a:latin typeface="Arial"/>
                <a:cs typeface="Arial"/>
              </a:rPr>
              <a:t>Asked </a:t>
            </a:r>
            <a:r>
              <a:rPr sz="2100" spc="38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4039" y="1627938"/>
            <a:ext cx="7277100" cy="3835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>
                <a:solidFill>
                  <a:srgbClr val="4471C4"/>
                </a:solidFill>
              </a:rPr>
              <a:t>1</a:t>
            </a:r>
            <a:r>
              <a:rPr sz="2700" spc="34">
                <a:solidFill>
                  <a:srgbClr val="4471C4"/>
                </a:solidFill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Does</a:t>
            </a:r>
            <a:r>
              <a:rPr sz="1800" b="0" spc="-23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1800" b="0" spc="-1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 spc="-8">
                <a:solidFill>
                  <a:srgbClr val="4471C4"/>
                </a:solidFill>
                <a:latin typeface="Calibri"/>
                <a:cs typeface="Calibri"/>
              </a:rPr>
              <a:t>Opt-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1800" b="0" spc="-8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Specialized</a:t>
            </a:r>
            <a:r>
              <a:rPr sz="1800" b="0" spc="-38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Code</a:t>
            </a:r>
            <a:r>
              <a:rPr sz="1800" b="0" spc="-19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apply</a:t>
            </a:r>
            <a:r>
              <a:rPr sz="1800" b="0" spc="-1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1800" b="0" spc="-3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>
                <a:solidFill>
                  <a:srgbClr val="4471C4"/>
                </a:solidFill>
                <a:latin typeface="Calibri"/>
                <a:cs typeface="Calibri"/>
              </a:rPr>
              <a:t>existing</a:t>
            </a:r>
            <a:r>
              <a:rPr sz="1800" b="0" spc="-26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0" spc="-8">
                <a:solidFill>
                  <a:srgbClr val="4471C4"/>
                </a:solidFill>
                <a:latin typeface="Calibri"/>
                <a:cs typeface="Calibri"/>
              </a:rPr>
              <a:t>structures?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sz="quarter" idx="13"/>
          </p:nvPr>
        </p:nvSpPr>
        <p:spPr>
          <a:xfrm>
            <a:off x="2924039" y="2525909"/>
            <a:ext cx="7696200" cy="847251"/>
          </a:xfrm>
          <a:prstGeom prst="rect">
            <a:avLst/>
          </a:prstGeom>
        </p:spPr>
        <p:txBody>
          <a:bodyPr vert="horz" wrap="square" lIns="0" tIns="2381" rIns="0" bIns="0" rtlCol="0">
            <a:spAutoFit/>
          </a:bodyPr>
          <a:lstStyle/>
          <a:p>
            <a:pPr marL="0" marR="3810" indent="0">
              <a:lnSpc>
                <a:spcPct val="101699"/>
              </a:lnSpc>
              <a:spcBef>
                <a:spcPts val="19"/>
              </a:spcBef>
              <a:buNone/>
            </a:pPr>
            <a:r>
              <a:rPr sz="3000" dirty="0">
                <a:solidFill>
                  <a:srgbClr val="4471C4"/>
                </a:solidFill>
                <a:ea typeface="+mj-ea"/>
                <a:cs typeface="+mj-cs"/>
              </a:rPr>
              <a:t>2</a:t>
            </a:r>
            <a:r>
              <a:rPr sz="1800" dirty="0">
                <a:solidFill>
                  <a:srgbClr val="4471C4"/>
                </a:solidFill>
                <a:ea typeface="+mj-ea"/>
                <a:cs typeface="+mj-cs"/>
              </a:rPr>
              <a:t> Will the Opt-In-Specialized Code discourage the creation of affordable housing?</a:t>
            </a:r>
          </a:p>
          <a:p>
            <a:pPr marL="0" marR="336232" indent="0">
              <a:spcBef>
                <a:spcPts val="26"/>
              </a:spcBef>
              <a:buNone/>
            </a:pPr>
            <a:r>
              <a:rPr sz="1350" b="1" dirty="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sz="135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0000"/>
                </a:solidFill>
              </a:rPr>
              <a:t>Incentives</a:t>
            </a:r>
            <a:r>
              <a:rPr sz="1350" spc="-30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will</a:t>
            </a:r>
            <a:r>
              <a:rPr sz="1350" spc="-11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continue</a:t>
            </a:r>
            <a:r>
              <a:rPr sz="1350" spc="-8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to</a:t>
            </a:r>
            <a:r>
              <a:rPr sz="1350" spc="-23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encourage</a:t>
            </a:r>
            <a:r>
              <a:rPr sz="1350" spc="-23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affordable</a:t>
            </a:r>
            <a:r>
              <a:rPr sz="1350" spc="-11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housing</a:t>
            </a:r>
            <a:r>
              <a:rPr sz="1350" spc="-19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while</a:t>
            </a:r>
            <a:r>
              <a:rPr sz="1350" spc="-8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the</a:t>
            </a:r>
            <a:r>
              <a:rPr sz="1350" spc="-19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Opt-</a:t>
            </a:r>
            <a:r>
              <a:rPr sz="1350" spc="-19" dirty="0">
                <a:solidFill>
                  <a:srgbClr val="000000"/>
                </a:solidFill>
              </a:rPr>
              <a:t>In </a:t>
            </a:r>
            <a:r>
              <a:rPr sz="1350" dirty="0">
                <a:solidFill>
                  <a:srgbClr val="000000"/>
                </a:solidFill>
              </a:rPr>
              <a:t>Specialized</a:t>
            </a:r>
            <a:r>
              <a:rPr sz="1350" spc="-8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Code</a:t>
            </a:r>
            <a:r>
              <a:rPr sz="1350" spc="-19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delivers</a:t>
            </a:r>
            <a:r>
              <a:rPr sz="1350" spc="-30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benefits</a:t>
            </a:r>
            <a:r>
              <a:rPr sz="1350" spc="-26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for</a:t>
            </a:r>
            <a:r>
              <a:rPr sz="1350" spc="-23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re</a:t>
            </a:r>
            <a:r>
              <a:rPr lang="en-US" sz="1350" spc="-8" dirty="0">
                <a:solidFill>
                  <a:srgbClr val="000000"/>
                </a:solidFill>
              </a:rPr>
              <a:t>s</a:t>
            </a:r>
            <a:r>
              <a:rPr sz="1350" spc="-8" dirty="0">
                <a:solidFill>
                  <a:srgbClr val="000000"/>
                </a:solidFill>
              </a:rPr>
              <a:t>idents.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5512" y="2036068"/>
            <a:ext cx="56468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>
                <a:latin typeface="Calibri"/>
                <a:cs typeface="Calibri"/>
              </a:rPr>
              <a:t>No</a:t>
            </a:r>
            <a:r>
              <a:rPr sz="1350">
                <a:latin typeface="Calibri"/>
                <a:cs typeface="Calibri"/>
              </a:rPr>
              <a:t>.</a:t>
            </a:r>
            <a:r>
              <a:rPr sz="1350" spc="-41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Improvements</a:t>
            </a:r>
            <a:r>
              <a:rPr sz="1350" spc="-38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to</a:t>
            </a:r>
            <a:r>
              <a:rPr sz="1350" spc="-30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existing</a:t>
            </a:r>
            <a:r>
              <a:rPr sz="1350" spc="-23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structures,</a:t>
            </a:r>
            <a:r>
              <a:rPr sz="1350" spc="-26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depending</a:t>
            </a:r>
            <a:r>
              <a:rPr sz="1350" spc="-8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on</a:t>
            </a:r>
            <a:r>
              <a:rPr sz="1350" spc="-19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size,</a:t>
            </a:r>
            <a:r>
              <a:rPr sz="1350" spc="-30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are</a:t>
            </a:r>
            <a:r>
              <a:rPr sz="1350" spc="-23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regulated</a:t>
            </a:r>
            <a:r>
              <a:rPr sz="1350" spc="-19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by</a:t>
            </a:r>
            <a:r>
              <a:rPr sz="1350" spc="-19">
                <a:latin typeface="Calibri"/>
                <a:cs typeface="Calibri"/>
              </a:rPr>
              <a:t> the </a:t>
            </a:r>
            <a:r>
              <a:rPr sz="1350">
                <a:latin typeface="Calibri"/>
                <a:cs typeface="Calibri"/>
              </a:rPr>
              <a:t>Updated</a:t>
            </a:r>
            <a:r>
              <a:rPr sz="1350" spc="-15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Stretch</a:t>
            </a:r>
            <a:r>
              <a:rPr sz="1350" spc="-11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Code</a:t>
            </a:r>
            <a:r>
              <a:rPr sz="1350" spc="-11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and</a:t>
            </a:r>
            <a:r>
              <a:rPr sz="1350" spc="-19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Base</a:t>
            </a:r>
            <a:r>
              <a:rPr sz="1350" spc="-26">
                <a:latin typeface="Calibri"/>
                <a:cs typeface="Calibri"/>
              </a:rPr>
              <a:t> </a:t>
            </a:r>
            <a:r>
              <a:rPr sz="1350" spc="-15">
                <a:latin typeface="Calibri"/>
                <a:cs typeface="Calibri"/>
              </a:rPr>
              <a:t>Code.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4040" y="3533331"/>
            <a:ext cx="7592339" cy="25174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0" indent="-276701">
              <a:spcBef>
                <a:spcPts val="75"/>
              </a:spcBef>
              <a:buSzPct val="150000"/>
              <a:buFont typeface="Calibri"/>
              <a:buAutoNum type="arabicPlain" startAt="3"/>
              <a:tabLst>
                <a:tab pos="286226" algn="l"/>
              </a:tabLst>
            </a:pP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Is</a:t>
            </a:r>
            <a:r>
              <a:rPr spc="-3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it</a:t>
            </a:r>
            <a:r>
              <a:rPr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possible</a:t>
            </a:r>
            <a:r>
              <a:rPr spc="-19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install</a:t>
            </a:r>
            <a:r>
              <a:rPr spc="-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gas</a:t>
            </a:r>
            <a:r>
              <a:rPr spc="-19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4471C4"/>
                </a:solidFill>
                <a:latin typeface="Calibri"/>
                <a:cs typeface="Calibri"/>
              </a:rPr>
              <a:t>cooktop?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79"/>
              </a:spcBef>
            </a:pPr>
            <a:r>
              <a:rPr sz="1350" b="1" dirty="0">
                <a:latin typeface="Calibri"/>
                <a:cs typeface="Calibri"/>
              </a:rPr>
              <a:t>Yes.</a:t>
            </a:r>
            <a:r>
              <a:rPr sz="1350" b="1" spc="23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This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is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permitted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under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Mixed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Fuel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pathways.</a:t>
            </a:r>
            <a:endParaRPr sz="1350" dirty="0">
              <a:latin typeface="Calibri"/>
              <a:cs typeface="Calibri"/>
            </a:endParaRPr>
          </a:p>
          <a:p>
            <a:pPr marL="285750" indent="-276701">
              <a:spcBef>
                <a:spcPts val="641"/>
              </a:spcBef>
              <a:buSzPct val="150000"/>
              <a:buFont typeface="Calibri"/>
              <a:buAutoNum type="arabicPlain" startAt="4"/>
              <a:tabLst>
                <a:tab pos="286226" algn="l"/>
              </a:tabLst>
            </a:pP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Why</a:t>
            </a:r>
            <a:r>
              <a:rPr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adopt</a:t>
            </a:r>
            <a:r>
              <a:rPr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4471C4"/>
                </a:solidFill>
                <a:latin typeface="Calibri"/>
                <a:cs typeface="Calibri"/>
              </a:rPr>
              <a:t>Opt-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71C4"/>
                </a:solidFill>
                <a:latin typeface="Calibri"/>
                <a:cs typeface="Calibri"/>
              </a:rPr>
              <a:t>Specialized</a:t>
            </a:r>
            <a:r>
              <a:rPr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4471C4"/>
                </a:solidFill>
                <a:latin typeface="Calibri"/>
                <a:cs typeface="Calibri"/>
              </a:rPr>
              <a:t>Code?</a:t>
            </a:r>
            <a:endParaRPr dirty="0">
              <a:latin typeface="Calibri"/>
              <a:cs typeface="Calibri"/>
            </a:endParaRPr>
          </a:p>
          <a:p>
            <a:pPr marL="9525" marR="342900">
              <a:spcBef>
                <a:spcPts val="79"/>
              </a:spcBef>
            </a:pPr>
            <a:r>
              <a:rPr sz="1350" b="1" dirty="0">
                <a:latin typeface="Calibri"/>
                <a:cs typeface="Calibri"/>
              </a:rPr>
              <a:t>The</a:t>
            </a:r>
            <a:r>
              <a:rPr sz="1350" b="1" spc="-3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#1</a:t>
            </a:r>
            <a:r>
              <a:rPr sz="1350" b="1" spc="-19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reason</a:t>
            </a:r>
            <a:r>
              <a:rPr sz="1350" b="1" spc="-3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is</a:t>
            </a:r>
            <a:r>
              <a:rPr sz="1350" b="1" spc="-26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that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it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requires</a:t>
            </a:r>
            <a:r>
              <a:rPr sz="1350" b="1" spc="-26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pre-</a:t>
            </a:r>
            <a:r>
              <a:rPr sz="1350" b="1" dirty="0">
                <a:latin typeface="Calibri"/>
                <a:cs typeface="Calibri"/>
              </a:rPr>
              <a:t>wiring</a:t>
            </a:r>
            <a:r>
              <a:rPr sz="1350" dirty="0">
                <a:latin typeface="Calibri"/>
                <a:cs typeface="Calibri"/>
              </a:rPr>
              <a:t>,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avoiding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costly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retrofits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down the</a:t>
            </a:r>
            <a:r>
              <a:rPr sz="1350" spc="-15" dirty="0">
                <a:latin typeface="Calibri"/>
                <a:cs typeface="Calibri"/>
              </a:rPr>
              <a:t> road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expediting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electrification.</a:t>
            </a:r>
            <a:endParaRPr sz="1350" dirty="0">
              <a:latin typeface="Calibri"/>
              <a:cs typeface="Calibri"/>
            </a:endParaRPr>
          </a:p>
          <a:p>
            <a:pPr marL="285750" indent="-276701">
              <a:spcBef>
                <a:spcPts val="641"/>
              </a:spcBef>
              <a:buSzPct val="150000"/>
              <a:buFont typeface="Calibri"/>
              <a:buAutoNum type="arabicPlain" startAt="5"/>
              <a:tabLst>
                <a:tab pos="286226" algn="l"/>
              </a:tabLst>
            </a:pPr>
            <a:r>
              <a:rPr lang="en-US" dirty="0">
                <a:solidFill>
                  <a:srgbClr val="4471C4"/>
                </a:solidFill>
                <a:latin typeface="Calibri"/>
                <a:cs typeface="Calibri"/>
              </a:rPr>
              <a:t>Will the Specialized Code affect the cost of building a new home</a:t>
            </a:r>
            <a:r>
              <a:rPr spc="-8" dirty="0">
                <a:solidFill>
                  <a:srgbClr val="4471C4"/>
                </a:solidFill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9525" marR="331469">
              <a:spcBef>
                <a:spcPts val="79"/>
              </a:spcBef>
            </a:pPr>
            <a:r>
              <a:rPr lang="en-US" sz="1350" b="1" dirty="0">
                <a:latin typeface="Calibri"/>
                <a:cs typeface="Calibri"/>
              </a:rPr>
              <a:t>It will not affect the cost of building an all-electric new home</a:t>
            </a:r>
            <a:r>
              <a:rPr sz="1350" b="1" spc="-8" dirty="0">
                <a:latin typeface="Calibri"/>
                <a:cs typeface="Calibri"/>
              </a:rPr>
              <a:t>.</a:t>
            </a:r>
            <a:r>
              <a:rPr lang="en-US" sz="1350" b="1" spc="-8" dirty="0">
                <a:latin typeface="Calibri"/>
                <a:cs typeface="Calibri"/>
              </a:rPr>
              <a:t> </a:t>
            </a:r>
          </a:p>
          <a:p>
            <a:pPr marL="9525" marR="331469">
              <a:spcBef>
                <a:spcPts val="79"/>
              </a:spcBef>
            </a:pPr>
            <a:r>
              <a:rPr lang="en-US" sz="1350" b="1" spc="-8" dirty="0">
                <a:latin typeface="Calibri"/>
                <a:cs typeface="Calibri"/>
              </a:rPr>
              <a:t>For new homes that burn fossil fuels, it will add the cost of prewiring for future electrification any appliance that burns fossil fuels and the cost of investing in a solar-electric system. (If solar is feasible.)</a:t>
            </a:r>
            <a:endParaRPr sz="1350" b="1" dirty="0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1463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156F4-7DE4-41C4-F5B8-57C0C726739D}"/>
              </a:ext>
            </a:extLst>
          </p:cNvPr>
          <p:cNvSpPr txBox="1"/>
          <p:nvPr/>
        </p:nvSpPr>
        <p:spPr>
          <a:xfrm>
            <a:off x="3210510" y="1172843"/>
            <a:ext cx="36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19543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 descr="The Distillery Passive House apartment building in Boston"/>
          <p:cNvGrpSpPr/>
          <p:nvPr/>
        </p:nvGrpSpPr>
        <p:grpSpPr>
          <a:xfrm>
            <a:off x="8346947" y="1219200"/>
            <a:ext cx="3770629" cy="3906520"/>
            <a:chOff x="8346947" y="1219200"/>
            <a:chExt cx="3770629" cy="39065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99" y="1219200"/>
              <a:ext cx="3735324" cy="3906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6947" y="4634496"/>
              <a:ext cx="2614422" cy="401561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463675" y="826664"/>
            <a:ext cx="7426325" cy="3329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What</a:t>
            </a:r>
            <a:r>
              <a:rPr sz="2400" b="1" spc="-20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is</a:t>
            </a:r>
            <a:r>
              <a:rPr sz="2400" b="1" spc="-10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Passive</a:t>
            </a:r>
            <a:r>
              <a:rPr sz="2400" b="1" spc="-1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F9BB3"/>
                </a:solidFill>
                <a:latin typeface="Calibri"/>
                <a:cs typeface="Calibri"/>
              </a:rPr>
              <a:t>House?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Passive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third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verification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certification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(PHIUS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PHI)</a:t>
            </a:r>
            <a:endParaRPr sz="2400" dirty="0">
              <a:latin typeface="Calibri"/>
              <a:cs typeface="Calibri"/>
            </a:endParaRPr>
          </a:p>
          <a:p>
            <a:pPr marL="355600" marR="445770" indent="-342900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These certification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standards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performance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envelope </a:t>
            </a:r>
            <a:r>
              <a:rPr sz="2400" spc="-10" dirty="0">
                <a:latin typeface="Calibri"/>
                <a:cs typeface="Calibri"/>
              </a:rPr>
              <a:t>air-</a:t>
            </a:r>
            <a:r>
              <a:rPr sz="2400" dirty="0">
                <a:latin typeface="Calibri"/>
                <a:cs typeface="Calibri"/>
              </a:rPr>
              <a:t>tightness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</a:t>
            </a:r>
            <a:endParaRPr lang="en-US" sz="2400" spc="-10" dirty="0">
              <a:latin typeface="Calibri"/>
              <a:cs typeface="Calibri"/>
            </a:endParaRPr>
          </a:p>
          <a:p>
            <a:pPr marL="355600" marR="445770" indent="-342900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Can be any type of building</a:t>
            </a:r>
          </a:p>
          <a:p>
            <a:pPr marL="355600" marR="445770" indent="-342900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Does not require all-electric or net zero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How</a:t>
            </a:r>
            <a:r>
              <a:rPr sz="2400" b="1" spc="-3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do</a:t>
            </a:r>
            <a:r>
              <a:rPr sz="2400" b="1" spc="-3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Passive</a:t>
            </a:r>
            <a:r>
              <a:rPr sz="2400" b="1" spc="-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House</a:t>
            </a:r>
            <a:r>
              <a:rPr sz="2400" b="1" spc="-3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9BB3"/>
                </a:solidFill>
                <a:latin typeface="Calibri"/>
                <a:cs typeface="Calibri"/>
              </a:rPr>
              <a:t>Buildings</a:t>
            </a:r>
            <a:r>
              <a:rPr sz="2400" b="1" spc="-5" dirty="0">
                <a:solidFill>
                  <a:srgbClr val="4F9BB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F9BB3"/>
                </a:solidFill>
                <a:latin typeface="Calibri"/>
                <a:cs typeface="Calibri"/>
              </a:rPr>
              <a:t>Perform?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26" y="4124603"/>
            <a:ext cx="73837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Heating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</a:t>
            </a:r>
            <a:r>
              <a:rPr lang="en-US"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90%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compared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building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Overall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reduced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60% 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</a:t>
            </a:r>
            <a:endParaRPr sz="2400" dirty="0">
              <a:latin typeface="Calibri"/>
              <a:cs typeface="Calibri"/>
            </a:endParaRPr>
          </a:p>
          <a:p>
            <a:pPr marL="355600" marR="958215" indent="-342900">
              <a:lnSpc>
                <a:spcPct val="100000"/>
              </a:lnSpc>
              <a:buClr>
                <a:srgbClr val="0096A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Significant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improvement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indoor 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occupant</a:t>
            </a:r>
            <a:r>
              <a:rPr sz="2400" spc="-10" dirty="0">
                <a:latin typeface="Calibri"/>
                <a:cs typeface="Calibri"/>
              </a:rPr>
              <a:t> comfort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743954"/>
            <a:ext cx="12192000" cy="1114425"/>
            <a:chOff x="0" y="5743954"/>
            <a:chExt cx="12192000" cy="1114425"/>
          </a:xfrm>
        </p:grpSpPr>
        <p:sp>
          <p:nvSpPr>
            <p:cNvPr id="5" name="object 5"/>
            <p:cNvSpPr/>
            <p:nvPr/>
          </p:nvSpPr>
          <p:spPr>
            <a:xfrm>
              <a:off x="0" y="6487667"/>
              <a:ext cx="12192000" cy="370840"/>
            </a:xfrm>
            <a:custGeom>
              <a:avLst/>
              <a:gdLst/>
              <a:ahLst/>
              <a:cxnLst/>
              <a:rect l="l" t="t" r="r" b="b"/>
              <a:pathLst>
                <a:path w="12192000" h="370840">
                  <a:moveTo>
                    <a:pt x="12192000" y="0"/>
                  </a:moveTo>
                  <a:lnTo>
                    <a:pt x="0" y="0"/>
                  </a:lnTo>
                  <a:lnTo>
                    <a:pt x="0" y="370330"/>
                  </a:lnTo>
                  <a:lnTo>
                    <a:pt x="12192000" y="3703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F9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8623" y="5743954"/>
              <a:ext cx="1103376" cy="111404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Passive</a:t>
            </a:r>
            <a:r>
              <a:rPr sz="3200" spc="-95" dirty="0"/>
              <a:t> </a:t>
            </a:r>
            <a:r>
              <a:rPr sz="3200" dirty="0"/>
              <a:t>House</a:t>
            </a:r>
            <a:r>
              <a:rPr sz="3200" spc="-110" dirty="0"/>
              <a:t> </a:t>
            </a:r>
            <a:r>
              <a:rPr sz="3200" dirty="0"/>
              <a:t>Building</a:t>
            </a:r>
            <a:r>
              <a:rPr sz="3200" spc="-90" dirty="0"/>
              <a:t> </a:t>
            </a:r>
            <a:r>
              <a:rPr sz="3200" spc="-10" dirty="0"/>
              <a:t>Standards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48802" y="4676013"/>
            <a:ext cx="2399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Distillery,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South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Boston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1765" y="6550177"/>
            <a:ext cx="52692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Passive House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Massachusetts</a:t>
            </a:r>
            <a:r>
              <a:rPr sz="20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0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www.PHMass.org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CF13E5-326A-7488-CDD3-53C0ED621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he Kenzi Passive House apartment buliding in Boston"/>
          <p:cNvGrpSpPr/>
          <p:nvPr/>
        </p:nvGrpSpPr>
        <p:grpSpPr>
          <a:xfrm>
            <a:off x="7018019" y="1033272"/>
            <a:ext cx="5146675" cy="4199890"/>
            <a:chOff x="7018019" y="1033272"/>
            <a:chExt cx="5146675" cy="41998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8019" y="1033272"/>
              <a:ext cx="5146548" cy="41041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4595" y="4777739"/>
              <a:ext cx="689609" cy="454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2171" y="4777739"/>
              <a:ext cx="813053" cy="4549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3191" y="4777739"/>
              <a:ext cx="386333" cy="4549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7491" y="4777739"/>
              <a:ext cx="1088898" cy="4549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573" y="0"/>
            <a:ext cx="1182085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Affordable</a:t>
            </a:r>
            <a:r>
              <a:rPr lang="en-US" sz="3200" spc="-55" dirty="0"/>
              <a:t> </a:t>
            </a:r>
            <a:r>
              <a:rPr lang="en-US" sz="3200" dirty="0"/>
              <a:t>Housing</a:t>
            </a:r>
            <a:r>
              <a:rPr lang="en-US" sz="3200" spc="-80" dirty="0"/>
              <a:t> </a:t>
            </a:r>
            <a:r>
              <a:rPr lang="en-US" sz="3200" dirty="0"/>
              <a:t>&amp;</a:t>
            </a:r>
            <a:r>
              <a:rPr lang="en-US" sz="3200" spc="-75" dirty="0"/>
              <a:t> </a:t>
            </a:r>
            <a:r>
              <a:rPr lang="en-US" sz="3200" dirty="0"/>
              <a:t>Passive</a:t>
            </a:r>
            <a:r>
              <a:rPr lang="en-US" sz="3200" spc="-75" dirty="0"/>
              <a:t> </a:t>
            </a:r>
            <a:r>
              <a:rPr lang="en-US" sz="3200" dirty="0"/>
              <a:t>House</a:t>
            </a:r>
            <a:r>
              <a:rPr lang="en-US" sz="3200" spc="-85" dirty="0"/>
              <a:t> </a:t>
            </a:r>
            <a:r>
              <a:rPr lang="en-US" sz="3200" dirty="0"/>
              <a:t>Are</a:t>
            </a:r>
            <a:r>
              <a:rPr lang="en-US" sz="3200" spc="-60" dirty="0"/>
              <a:t> </a:t>
            </a:r>
            <a:r>
              <a:rPr lang="en-US" sz="3200" dirty="0"/>
              <a:t>a</a:t>
            </a:r>
            <a:r>
              <a:rPr lang="en-US" sz="3200" spc="-80" dirty="0"/>
              <a:t> </a:t>
            </a:r>
            <a:r>
              <a:rPr lang="en-US" sz="3200" dirty="0"/>
              <a:t>Great</a:t>
            </a:r>
            <a:r>
              <a:rPr lang="en-US" sz="3200" spc="-50" dirty="0"/>
              <a:t> </a:t>
            </a:r>
            <a:r>
              <a:rPr lang="en-US" sz="3200" spc="-25" dirty="0"/>
              <a:t>Mix</a:t>
            </a: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743954"/>
            <a:ext cx="12192000" cy="1114425"/>
            <a:chOff x="0" y="5743954"/>
            <a:chExt cx="12192000" cy="1114425"/>
          </a:xfrm>
        </p:grpSpPr>
        <p:sp>
          <p:nvSpPr>
            <p:cNvPr id="10" name="object 10"/>
            <p:cNvSpPr/>
            <p:nvPr/>
          </p:nvSpPr>
          <p:spPr>
            <a:xfrm>
              <a:off x="0" y="6487667"/>
              <a:ext cx="12192000" cy="370840"/>
            </a:xfrm>
            <a:custGeom>
              <a:avLst/>
              <a:gdLst/>
              <a:ahLst/>
              <a:cxnLst/>
              <a:rect l="l" t="t" r="r" b="b"/>
              <a:pathLst>
                <a:path w="12192000" h="370840">
                  <a:moveTo>
                    <a:pt x="12192000" y="0"/>
                  </a:moveTo>
                  <a:lnTo>
                    <a:pt x="0" y="0"/>
                  </a:lnTo>
                  <a:lnTo>
                    <a:pt x="0" y="370330"/>
                  </a:lnTo>
                  <a:lnTo>
                    <a:pt x="12192000" y="3703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F9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88623" y="5743954"/>
              <a:ext cx="1103376" cy="111404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33952" y="504625"/>
            <a:ext cx="6315079" cy="5614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332740" indent="-457200">
              <a:lnSpc>
                <a:spcPct val="1069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Lower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utility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costs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tenants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developer</a:t>
            </a:r>
            <a:endParaRPr sz="2600" dirty="0">
              <a:latin typeface="Calibri"/>
              <a:cs typeface="Calibri"/>
            </a:endParaRPr>
          </a:p>
          <a:p>
            <a:pPr marL="469265" marR="303530" indent="-457200">
              <a:lnSpc>
                <a:spcPts val="3340"/>
              </a:lnSpc>
              <a:spcBef>
                <a:spcPts val="14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Higher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level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indoor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air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quality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leading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lower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healthy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impacts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indoor</a:t>
            </a:r>
            <a:endParaRPr sz="26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80"/>
              </a:spcBef>
            </a:pPr>
            <a:r>
              <a:rPr sz="2600" spc="-10" dirty="0">
                <a:latin typeface="Calibri"/>
                <a:cs typeface="Calibri"/>
              </a:rPr>
              <a:t>pollutants</a:t>
            </a:r>
            <a:endParaRPr sz="26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6900"/>
              </a:lnSpc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Improved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occupant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comfort,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constant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room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temperatures,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elimination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air</a:t>
            </a:r>
            <a:endParaRPr sz="26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20"/>
              </a:spcBef>
            </a:pPr>
            <a:r>
              <a:rPr sz="2600" spc="-10" dirty="0">
                <a:latin typeface="Calibri"/>
                <a:cs typeface="Calibri"/>
              </a:rPr>
              <a:t>drafts</a:t>
            </a:r>
            <a:endParaRPr sz="2600" dirty="0">
              <a:latin typeface="Calibri"/>
              <a:cs typeface="Calibri"/>
            </a:endParaRPr>
          </a:p>
          <a:p>
            <a:pPr marL="469265" marR="796290" indent="-457200">
              <a:lnSpc>
                <a:spcPts val="3350"/>
              </a:lnSpc>
              <a:spcBef>
                <a:spcPts val="85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Longer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lasting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construction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less </a:t>
            </a:r>
            <a:r>
              <a:rPr sz="2600" dirty="0">
                <a:latin typeface="Calibri"/>
                <a:cs typeface="Calibri"/>
              </a:rPr>
              <a:t>maintenance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costs)</a:t>
            </a:r>
            <a:endParaRPr lang="en-US" sz="2600" spc="-10" dirty="0">
              <a:latin typeface="Calibri"/>
              <a:cs typeface="Calibri"/>
            </a:endParaRPr>
          </a:p>
          <a:p>
            <a:pPr marL="469265" marR="796290" indent="-457200">
              <a:lnSpc>
                <a:spcPts val="3350"/>
              </a:lnSpc>
              <a:spcBef>
                <a:spcPts val="85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</a:tabLst>
            </a:pPr>
            <a:r>
              <a:rPr lang="en-US" sz="2800" dirty="0">
                <a:hlinkClick r:id="rId9"/>
              </a:rPr>
              <a:t>Brewster Woods Community Housing - Building 40 — Passive House Massachusetts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1765" y="6550177"/>
            <a:ext cx="52692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Passive House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Massachusetts</a:t>
            </a:r>
            <a:r>
              <a:rPr sz="20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0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www.PHMass.org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70166" y="4828159"/>
            <a:ext cx="19202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Kenzi,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Roxbu</a:t>
            </a:r>
            <a:r>
              <a:rPr 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A3AE886-C3C8-E201-2CBB-B7BEBF92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806F6-FE21-CB86-5598-D9414C1B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21FAE-4AF0-0C53-CC80-298799315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263" y="0"/>
            <a:ext cx="11547475" cy="606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69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Multi-family incentives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E36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9DE36B-05AC-5AA5-326A-DE811BCE73A0}"/>
              </a:ext>
            </a:extLst>
          </p:cNvPr>
          <p:cNvGraphicFramePr>
            <a:graphicFrameLocks noGrp="1"/>
          </p:cNvGraphicFramePr>
          <p:nvPr/>
        </p:nvGraphicFramePr>
        <p:xfrm>
          <a:off x="273696" y="5042219"/>
          <a:ext cx="877054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321">
                  <a:extLst>
                    <a:ext uri="{9D8B030D-6E8A-4147-A177-3AD203B41FA5}">
                      <a16:colId xmlns:a16="http://schemas.microsoft.com/office/drawing/2014/main" val="939144663"/>
                    </a:ext>
                  </a:extLst>
                </a:gridCol>
                <a:gridCol w="2741321">
                  <a:extLst>
                    <a:ext uri="{9D8B030D-6E8A-4147-A177-3AD203B41FA5}">
                      <a16:colId xmlns:a16="http://schemas.microsoft.com/office/drawing/2014/main" val="1789434060"/>
                    </a:ext>
                  </a:extLst>
                </a:gridCol>
                <a:gridCol w="3287903">
                  <a:extLst>
                    <a:ext uri="{9D8B030D-6E8A-4147-A177-3AD203B41FA5}">
                      <a16:colId xmlns:a16="http://schemas.microsoft.com/office/drawing/2014/main" val="1088163395"/>
                    </a:ext>
                  </a:extLst>
                </a:gridCol>
              </a:tblGrid>
              <a:tr h="337186">
                <a:tc>
                  <a:txBody>
                    <a:bodyPr/>
                    <a:lstStyle/>
                    <a:p>
                      <a:r>
                        <a:rPr lang="en-US" dirty="0"/>
                        <a:t>Federal tax credits (45L)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(per unit)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Prevailing wage (per unit)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150161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US" dirty="0"/>
                        <a:t>Energy Star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07804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US" b="0" dirty="0"/>
                        <a:t>Zero Energy 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32663"/>
                  </a:ext>
                </a:extLst>
              </a:tr>
            </a:tbl>
          </a:graphicData>
        </a:graphic>
      </p:graphicFrame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99E592D-E952-905C-B88A-B88B91F64795}"/>
              </a:ext>
            </a:extLst>
          </p:cNvPr>
          <p:cNvSpPr txBox="1">
            <a:spLocks/>
          </p:cNvSpPr>
          <p:nvPr/>
        </p:nvSpPr>
        <p:spPr>
          <a:xfrm>
            <a:off x="9339943" y="1855159"/>
            <a:ext cx="2689496" cy="4295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A5C93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cs typeface="Sora" pitchFamily="2" charset="0"/>
              </a:rPr>
              <a:t>Additional opportunities: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PH apartments are awarded 8 points in LIHTC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PH certifications requires projects that are eligible for Energy Star/ZER to get these certifications, making it easier to apply for the federal credit.</a:t>
            </a:r>
            <a:endParaRPr lang="en-US" dirty="0">
              <a:solidFill>
                <a:schemeClr val="accent2"/>
              </a:solidFill>
              <a:cs typeface="Sora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EC3445-BEE6-E553-FC55-09CC20441BD9}"/>
              </a:ext>
            </a:extLst>
          </p:cNvPr>
          <p:cNvGraphicFramePr>
            <a:graphicFrameLocks noGrp="1"/>
          </p:cNvGraphicFramePr>
          <p:nvPr/>
        </p:nvGraphicFramePr>
        <p:xfrm>
          <a:off x="273696" y="1855159"/>
          <a:ext cx="877054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62">
                  <a:extLst>
                    <a:ext uri="{9D8B030D-6E8A-4147-A177-3AD203B41FA5}">
                      <a16:colId xmlns:a16="http://schemas.microsoft.com/office/drawing/2014/main" val="939144663"/>
                    </a:ext>
                  </a:extLst>
                </a:gridCol>
                <a:gridCol w="1993862">
                  <a:extLst>
                    <a:ext uri="{9D8B030D-6E8A-4147-A177-3AD203B41FA5}">
                      <a16:colId xmlns:a16="http://schemas.microsoft.com/office/drawing/2014/main" val="1789434060"/>
                    </a:ext>
                  </a:extLst>
                </a:gridCol>
                <a:gridCol w="1867237">
                  <a:extLst>
                    <a:ext uri="{9D8B030D-6E8A-4147-A177-3AD203B41FA5}">
                      <a16:colId xmlns:a16="http://schemas.microsoft.com/office/drawing/2014/main" val="1088163395"/>
                    </a:ext>
                  </a:extLst>
                </a:gridCol>
                <a:gridCol w="2915585">
                  <a:extLst>
                    <a:ext uri="{9D8B030D-6E8A-4147-A177-3AD203B41FA5}">
                      <a16:colId xmlns:a16="http://schemas.microsoft.com/office/drawing/2014/main" val="2097172766"/>
                    </a:ext>
                  </a:extLst>
                </a:gridCol>
              </a:tblGrid>
              <a:tr h="3371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Mass Save Passive House Incentives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57815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US" b="1" dirty="0"/>
                        <a:t>Point of construction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Incentive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Maximum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50161"/>
                  </a:ext>
                </a:extLst>
              </a:tr>
              <a:tr h="337186">
                <a:tc rowSpan="3">
                  <a:txBody>
                    <a:bodyPr/>
                    <a:lstStyle/>
                    <a:p>
                      <a:r>
                        <a:rPr lang="en-US" dirty="0"/>
                        <a:t>Pre-construction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 to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307804"/>
                  </a:ext>
                </a:extLst>
              </a:tr>
              <a:tr h="3371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67B1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Energy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$500/unit up to $20,000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39760"/>
                  </a:ext>
                </a:extLst>
              </a:tr>
              <a:tr h="3371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67B1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Pre-certification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671309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US" b="0" dirty="0"/>
                        <a:t>Post-construction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$3,000/unit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13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8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1BF74-4D6F-F631-1D46-0192FC7F7D3C}"/>
              </a:ext>
            </a:extLst>
          </p:cNvPr>
          <p:cNvSpPr txBox="1"/>
          <p:nvPr/>
        </p:nvSpPr>
        <p:spPr>
          <a:xfrm>
            <a:off x="2286000" y="4800600"/>
            <a:ext cx="815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Lisa Sullivan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Green Communities Southeast Regional Coordinator</a:t>
            </a:r>
          </a:p>
          <a:p>
            <a:pPr marL="57150" indent="-5080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Cell: 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(617)312-4018</a:t>
            </a:r>
          </a:p>
          <a:p>
            <a:pPr marL="57150" indent="-5080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 Lisa.m.sullivan@mass.gov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" indent="-5080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www.mass.gov/orgs/green-communities-division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" indent="-50800"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" indent="-5080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Rossi, PSD Consulting, Email: mrossi@psdconsulting.com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8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41DC5E8A-4871-504B-14BB-F9B883B1D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23101AB-3040-4FA4-913D-7BA3FB58710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003707" y="1397621"/>
          <a:ext cx="8553479" cy="442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85">
                  <a:extLst>
                    <a:ext uri="{9D8B030D-6E8A-4147-A177-3AD203B41FA5}">
                      <a16:colId xmlns:a16="http://schemas.microsoft.com/office/drawing/2014/main" val="3200776054"/>
                    </a:ext>
                  </a:extLst>
                </a:gridCol>
                <a:gridCol w="1302092">
                  <a:extLst>
                    <a:ext uri="{9D8B030D-6E8A-4147-A177-3AD203B41FA5}">
                      <a16:colId xmlns:a16="http://schemas.microsoft.com/office/drawing/2014/main" val="401653633"/>
                    </a:ext>
                  </a:extLst>
                </a:gridCol>
                <a:gridCol w="3939102">
                  <a:extLst>
                    <a:ext uri="{9D8B030D-6E8A-4147-A177-3AD203B41FA5}">
                      <a16:colId xmlns:a16="http://schemas.microsoft.com/office/drawing/2014/main" val="2895521041"/>
                    </a:ext>
                  </a:extLst>
                </a:gridCol>
              </a:tblGrid>
              <a:tr h="60176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dirty="0">
                          <a:cs typeface="Calibri"/>
                        </a:rPr>
                        <a:t> Green Communities Criteria</a:t>
                      </a:r>
                      <a:endParaRPr lang="en-US" sz="18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cs typeface="Calibri"/>
                        </a:rPr>
                        <a:t>Climate Leaders Criteria </a:t>
                      </a:r>
                      <a:endParaRPr lang="en-US" sz="1800" b="1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64859"/>
                  </a:ext>
                </a:extLst>
              </a:tr>
              <a:tr h="859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Adopt as-of-right siting for RE/AE generation, R&amp;D, or manufacturing 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a typeface="+mn-lt"/>
                          <a:cs typeface="+mn-lt"/>
                        </a:rPr>
                        <a:t>Establish/maintain local committee to advise, coordinate, and/or lead clean energy and climate activities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14956"/>
                  </a:ext>
                </a:extLst>
              </a:tr>
              <a:tr h="60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cs typeface="Calibri"/>
                        </a:rPr>
                        <a:t>Adopt expedited permitting process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Municipal decarbonization commitment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8164"/>
                  </a:ext>
                </a:extLst>
              </a:tr>
              <a:tr h="859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cs typeface="Calibri"/>
                        </a:rPr>
                        <a:t>Create an Energy Reduction Plan to reduce energy use by 20% in 5 years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endParaRPr lang="en-US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Create Municipal Decarbonization Roadmap with 2030 &amp; 2050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740272"/>
                  </a:ext>
                </a:extLst>
              </a:tr>
              <a:tr h="60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cs typeface="Calibri"/>
                        </a:rPr>
                        <a:t>Purchase only fuel-efficient vehicles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ZEV-First vehicle policy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48492"/>
                  </a:ext>
                </a:extLst>
              </a:tr>
              <a:tr h="859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cs typeface="Calibri"/>
                        </a:rPr>
                        <a:t>Minimize life cycle cost in new construction –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cs typeface="Calibri"/>
                        </a:rPr>
                        <a:t>a.k.a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cs typeface="Calibri"/>
                        </a:rPr>
                        <a:t> adopt the Stretch Code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Calibri"/>
                        </a:rPr>
                        <a:t>Specialized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cs typeface="Calibri"/>
                        </a:rPr>
                        <a:t>Opt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Calibri"/>
                        </a:rPr>
                        <a:t> In Code Adoption</a:t>
                      </a:r>
                      <a:endParaRPr lang="en-US" sz="1600" dirty="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33402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B793735-AB1D-4667-B408-F4AE3F96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783" y="255136"/>
            <a:ext cx="7813402" cy="5851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538135"/>
                </a:solidFill>
                <a:cs typeface="Calibri Light"/>
              </a:rPr>
              <a:t>Program Evolution: </a:t>
            </a:r>
            <a:br>
              <a:rPr lang="en-US" dirty="0">
                <a:solidFill>
                  <a:srgbClr val="538135"/>
                </a:solidFill>
                <a:cs typeface="Calibri Light"/>
              </a:rPr>
            </a:br>
            <a:r>
              <a:rPr lang="en-US" dirty="0">
                <a:solidFill>
                  <a:srgbClr val="538135"/>
                </a:solidFill>
                <a:cs typeface="Calibri Light"/>
              </a:rPr>
              <a:t>Green Community to Climate Leader Community</a:t>
            </a:r>
            <a:endParaRPr lang="en-US" dirty="0">
              <a:solidFill>
                <a:srgbClr val="538135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CAAC10-9354-4AB8-803A-52D360527D98}"/>
              </a:ext>
            </a:extLst>
          </p:cNvPr>
          <p:cNvSpPr/>
          <p:nvPr/>
        </p:nvSpPr>
        <p:spPr>
          <a:xfrm>
            <a:off x="5367491" y="3551400"/>
            <a:ext cx="1315617" cy="699659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3AC937-1231-44BF-A07D-3D2B6D13A6DD}"/>
              </a:ext>
            </a:extLst>
          </p:cNvPr>
          <p:cNvSpPr/>
          <p:nvPr/>
        </p:nvSpPr>
        <p:spPr>
          <a:xfrm>
            <a:off x="5341566" y="4314987"/>
            <a:ext cx="1315618" cy="699659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EF9C4E-A4B9-4D6B-B4C5-E058A10A9459}"/>
              </a:ext>
            </a:extLst>
          </p:cNvPr>
          <p:cNvSpPr/>
          <p:nvPr/>
        </p:nvSpPr>
        <p:spPr>
          <a:xfrm>
            <a:off x="5341566" y="5078573"/>
            <a:ext cx="1315619" cy="69966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805B0A-BC43-4FC2-D28C-A2F13FF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70" y="1499386"/>
            <a:ext cx="3959556" cy="84605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75">
                <a:solidFill>
                  <a:schemeClr val="tx1"/>
                </a:solidFill>
              </a:rPr>
              <a:t>Specialized Code: Adoption process &amp;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2533C-AAC4-1D98-355C-E27A1B895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7039" y="2605130"/>
            <a:ext cx="3958550" cy="29846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800"/>
              <a:t>Specialized code adoption at the local level, similar to prior stretch code process:</a:t>
            </a:r>
          </a:p>
          <a:p>
            <a:r>
              <a:rPr lang="en-US" sz="1800"/>
              <a:t>Warrant article</a:t>
            </a:r>
          </a:p>
          <a:p>
            <a:r>
              <a:rPr lang="en-US" sz="1800"/>
              <a:t>Town Meeting bylaw or City Council ordinance vote </a:t>
            </a:r>
          </a:p>
          <a:p>
            <a:r>
              <a:rPr lang="en-US" sz="1800"/>
              <a:t>Effective date: Jan 1, or July 1</a:t>
            </a:r>
          </a:p>
          <a:p>
            <a:r>
              <a:rPr lang="en-US" sz="1800"/>
              <a:t>Recommend 6-12 months after adoption</a:t>
            </a:r>
          </a:p>
          <a:p>
            <a:pPr marL="0"/>
            <a:endParaRPr lang="en-US" sz="1500"/>
          </a:p>
        </p:txBody>
      </p:sp>
      <p:pic>
        <p:nvPicPr>
          <p:cNvPr id="7" name="Picture 6" descr="A large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99962E16-45C4-12BD-A711-120FAAEC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4903"/>
          <a:stretch/>
        </p:blipFill>
        <p:spPr>
          <a:xfrm>
            <a:off x="6178203" y="1330763"/>
            <a:ext cx="4028448" cy="2307409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09B2617A-A8D7-A95C-D67F-1ACEB605C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732"/>
          <a:stretch/>
        </p:blipFill>
        <p:spPr>
          <a:xfrm>
            <a:off x="5822975" y="3817281"/>
            <a:ext cx="4738905" cy="2715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AD8BF-FCC5-3986-5AA6-508F07094D77}"/>
              </a:ext>
            </a:extLst>
          </p:cNvPr>
          <p:cNvSpPr txBox="1">
            <a:spLocks/>
          </p:cNvSpPr>
          <p:nvPr/>
        </p:nvSpPr>
        <p:spPr>
          <a:xfrm>
            <a:off x="2933700" y="228600"/>
            <a:ext cx="7277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Adopt the Opt-In Specialized Code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6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1084-D1DA-CF41-959F-612D1683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559-B9D9-9ADD-0A10-F651F441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2" y="1028701"/>
            <a:ext cx="8797495" cy="441755"/>
          </a:xfrm>
        </p:spPr>
        <p:txBody>
          <a:bodyPr>
            <a:noAutofit/>
          </a:bodyPr>
          <a:lstStyle/>
          <a:p>
            <a:r>
              <a:rPr lang="en-US" sz="2700" dirty="0"/>
              <a:t>Climate Leaders Accelerator Grants Up To </a:t>
            </a:r>
            <a:br>
              <a:rPr lang="en-US" sz="2700" dirty="0"/>
            </a:br>
            <a:r>
              <a:rPr lang="en-US" sz="2700" dirty="0"/>
              <a:t>$1 Million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58A27E1-EF84-7B0D-73CF-1AD969F2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937" y="2232733"/>
            <a:ext cx="3294102" cy="348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/>
              <a:t>Pre-construction</a:t>
            </a:r>
          </a:p>
          <a:p>
            <a:r>
              <a:rPr lang="en-US" sz="1500"/>
              <a:t>Feasibility studies</a:t>
            </a:r>
          </a:p>
          <a:p>
            <a:r>
              <a:rPr lang="en-US" sz="1500"/>
              <a:t>Pre-electrification work</a:t>
            </a:r>
          </a:p>
          <a:p>
            <a:r>
              <a:rPr lang="en-US" sz="1500"/>
              <a:t>Test wells</a:t>
            </a:r>
          </a:p>
          <a:p>
            <a:r>
              <a:rPr lang="en-US" sz="1500"/>
              <a:t>Procurement documents</a:t>
            </a:r>
          </a:p>
          <a:p>
            <a:pPr marL="0" indent="0">
              <a:buNone/>
            </a:pPr>
            <a:r>
              <a:rPr lang="en-US" sz="1500" b="1"/>
              <a:t>Equipment and installation</a:t>
            </a:r>
          </a:p>
          <a:p>
            <a:r>
              <a:rPr lang="en-US" sz="1500"/>
              <a:t>Buy down the cost of direct ownership or PPA</a:t>
            </a:r>
          </a:p>
          <a:p>
            <a:pPr marL="0" indent="0">
              <a:buNone/>
            </a:pPr>
            <a:r>
              <a:rPr lang="en-US" sz="1500" b="1"/>
              <a:t>Quick Win</a:t>
            </a:r>
          </a:p>
          <a:p>
            <a:r>
              <a:rPr lang="en-US" sz="1500"/>
              <a:t>Solar on newly constructed all-electric schools</a:t>
            </a:r>
          </a:p>
          <a:p>
            <a:endParaRPr lang="en-US" sz="1500"/>
          </a:p>
          <a:p>
            <a:endParaRPr lang="en-US" sz="1500"/>
          </a:p>
          <a:p>
            <a:endParaRPr lang="en-US" sz="15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1294F5-1E34-88CE-6A89-2B10573FEF74}"/>
              </a:ext>
            </a:extLst>
          </p:cNvPr>
          <p:cNvSpPr/>
          <p:nvPr/>
        </p:nvSpPr>
        <p:spPr>
          <a:xfrm>
            <a:off x="3086596" y="2871479"/>
            <a:ext cx="4056946" cy="442920"/>
          </a:xfrm>
          <a:custGeom>
            <a:avLst/>
            <a:gdLst>
              <a:gd name="connsiteX0" fmla="*/ 0 w 8793337"/>
              <a:gd name="connsiteY0" fmla="*/ 0 h 787413"/>
              <a:gd name="connsiteX1" fmla="*/ 8793337 w 8793337"/>
              <a:gd name="connsiteY1" fmla="*/ 0 h 787413"/>
              <a:gd name="connsiteX2" fmla="*/ 8793337 w 8793337"/>
              <a:gd name="connsiteY2" fmla="*/ 787413 h 787413"/>
              <a:gd name="connsiteX3" fmla="*/ 0 w 8793337"/>
              <a:gd name="connsiteY3" fmla="*/ 787413 h 787413"/>
              <a:gd name="connsiteX4" fmla="*/ 0 w 8793337"/>
              <a:gd name="connsiteY4" fmla="*/ 0 h 7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3337" h="787413">
                <a:moveTo>
                  <a:pt x="0" y="0"/>
                </a:moveTo>
                <a:lnTo>
                  <a:pt x="8793337" y="0"/>
                </a:lnTo>
                <a:lnTo>
                  <a:pt x="8793337" y="787413"/>
                </a:lnTo>
                <a:lnTo>
                  <a:pt x="0" y="7874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876" tIns="46876" rIns="46876" bIns="46876" numCol="1" spcCol="1270" anchor="ctr" anchorCtr="0">
            <a:noAutofit/>
          </a:bodyPr>
          <a:lstStyle/>
          <a:p>
            <a:pPr defTabSz="600075">
              <a:spcBef>
                <a:spcPct val="0"/>
              </a:spcBef>
              <a:spcAft>
                <a:spcPct val="35000"/>
              </a:spcAft>
            </a:pPr>
            <a:endParaRPr lang="en-US" sz="135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7C886A-A527-532D-5096-2911C924E81B}"/>
              </a:ext>
            </a:extLst>
          </p:cNvPr>
          <p:cNvGrpSpPr/>
          <p:nvPr/>
        </p:nvGrpSpPr>
        <p:grpSpPr>
          <a:xfrm>
            <a:off x="2514600" y="2471461"/>
            <a:ext cx="4566324" cy="3008694"/>
            <a:chOff x="0" y="1453583"/>
            <a:chExt cx="8593208" cy="273537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47C792-4973-6361-6698-7D890E557A96}"/>
                </a:ext>
              </a:extLst>
            </p:cNvPr>
            <p:cNvSpPr/>
            <p:nvPr/>
          </p:nvSpPr>
          <p:spPr>
            <a:xfrm>
              <a:off x="0" y="1453583"/>
              <a:ext cx="7958295" cy="78741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11" name="Rectangle 10" descr="City">
              <a:extLst>
                <a:ext uri="{FF2B5EF4-FFF2-40B4-BE49-F238E27FC236}">
                  <a16:creationId xmlns:a16="http://schemas.microsoft.com/office/drawing/2014/main" id="{BB9C2F26-033A-FDCF-4C58-4C935D80DF58}"/>
                </a:ext>
              </a:extLst>
            </p:cNvPr>
            <p:cNvSpPr/>
            <p:nvPr/>
          </p:nvSpPr>
          <p:spPr>
            <a:xfrm>
              <a:off x="195367" y="1630751"/>
              <a:ext cx="601916" cy="433077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BE254B-F06F-9714-A978-CB240E9FA5A6}"/>
                </a:ext>
              </a:extLst>
            </p:cNvPr>
            <p:cNvSpPr/>
            <p:nvPr/>
          </p:nvSpPr>
          <p:spPr>
            <a:xfrm>
              <a:off x="1380860" y="1474995"/>
              <a:ext cx="7212348" cy="787413"/>
            </a:xfrm>
            <a:custGeom>
              <a:avLst/>
              <a:gdLst>
                <a:gd name="connsiteX0" fmla="*/ 0 w 8793337"/>
                <a:gd name="connsiteY0" fmla="*/ 0 h 787413"/>
                <a:gd name="connsiteX1" fmla="*/ 8793337 w 8793337"/>
                <a:gd name="connsiteY1" fmla="*/ 0 h 787413"/>
                <a:gd name="connsiteX2" fmla="*/ 8793337 w 8793337"/>
                <a:gd name="connsiteY2" fmla="*/ 787413 h 787413"/>
                <a:gd name="connsiteX3" fmla="*/ 0 w 8793337"/>
                <a:gd name="connsiteY3" fmla="*/ 787413 h 787413"/>
                <a:gd name="connsiteX4" fmla="*/ 0 w 8793337"/>
                <a:gd name="connsiteY4" fmla="*/ 0 h 78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3337" h="787413">
                  <a:moveTo>
                    <a:pt x="0" y="0"/>
                  </a:moveTo>
                  <a:lnTo>
                    <a:pt x="8793337" y="0"/>
                  </a:lnTo>
                  <a:lnTo>
                    <a:pt x="8793337" y="787413"/>
                  </a:lnTo>
                  <a:lnTo>
                    <a:pt x="0" y="7874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76" tIns="46876" rIns="46876" bIns="46876" numCol="1" spcCol="1270" anchor="ctr" anchorCtr="0">
              <a:noAutofit/>
            </a:bodyPr>
            <a:lstStyle/>
            <a:p>
              <a:pPr defTabSz="600075"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/>
                <a:t>Municipal building electrification/decarbonization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6241F8D-DDAB-1F1D-E309-0ACF7602C860}"/>
                </a:ext>
              </a:extLst>
            </p:cNvPr>
            <p:cNvSpPr/>
            <p:nvPr/>
          </p:nvSpPr>
          <p:spPr>
            <a:xfrm>
              <a:off x="23447" y="2406999"/>
              <a:ext cx="7958295" cy="78741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17" name="Rectangle 16" descr="Sun">
              <a:extLst>
                <a:ext uri="{FF2B5EF4-FFF2-40B4-BE49-F238E27FC236}">
                  <a16:creationId xmlns:a16="http://schemas.microsoft.com/office/drawing/2014/main" id="{E4B5370B-A836-40BE-C005-1B8F48EE4F07}"/>
                </a:ext>
              </a:extLst>
            </p:cNvPr>
            <p:cNvSpPr/>
            <p:nvPr/>
          </p:nvSpPr>
          <p:spPr>
            <a:xfrm flipH="1">
              <a:off x="111225" y="2558240"/>
              <a:ext cx="686056" cy="39049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2DEA77-4E55-9D14-46A0-A84919FDE290}"/>
                </a:ext>
              </a:extLst>
            </p:cNvPr>
            <p:cNvSpPr/>
            <p:nvPr/>
          </p:nvSpPr>
          <p:spPr>
            <a:xfrm>
              <a:off x="1380860" y="2348757"/>
              <a:ext cx="7212348" cy="787413"/>
            </a:xfrm>
            <a:custGeom>
              <a:avLst/>
              <a:gdLst>
                <a:gd name="connsiteX0" fmla="*/ 0 w 8793337"/>
                <a:gd name="connsiteY0" fmla="*/ 0 h 787413"/>
                <a:gd name="connsiteX1" fmla="*/ 8793337 w 8793337"/>
                <a:gd name="connsiteY1" fmla="*/ 0 h 787413"/>
                <a:gd name="connsiteX2" fmla="*/ 8793337 w 8793337"/>
                <a:gd name="connsiteY2" fmla="*/ 787413 h 787413"/>
                <a:gd name="connsiteX3" fmla="*/ 0 w 8793337"/>
                <a:gd name="connsiteY3" fmla="*/ 787413 h 787413"/>
                <a:gd name="connsiteX4" fmla="*/ 0 w 8793337"/>
                <a:gd name="connsiteY4" fmla="*/ 0 h 78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3337" h="787413">
                  <a:moveTo>
                    <a:pt x="0" y="0"/>
                  </a:moveTo>
                  <a:lnTo>
                    <a:pt x="8793337" y="0"/>
                  </a:lnTo>
                  <a:lnTo>
                    <a:pt x="8793337" y="787413"/>
                  </a:lnTo>
                  <a:lnTo>
                    <a:pt x="0" y="7874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76" tIns="46876" rIns="46876" bIns="46876" numCol="1" spcCol="1270" anchor="ctr" anchorCtr="0">
              <a:noAutofit/>
            </a:bodyPr>
            <a:lstStyle/>
            <a:p>
              <a:pPr defTabSz="600075"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/>
                <a:t>Support for on-site solar PV + storage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5BB6705-DB2A-C1BE-216D-30AE237FBAF3}"/>
                </a:ext>
              </a:extLst>
            </p:cNvPr>
            <p:cNvSpPr/>
            <p:nvPr/>
          </p:nvSpPr>
          <p:spPr>
            <a:xfrm>
              <a:off x="0" y="3401549"/>
              <a:ext cx="7958295" cy="78741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20" name="Rectangle 19" descr="Home">
              <a:extLst>
                <a:ext uri="{FF2B5EF4-FFF2-40B4-BE49-F238E27FC236}">
                  <a16:creationId xmlns:a16="http://schemas.microsoft.com/office/drawing/2014/main" id="{2E7D2B2F-436B-E3AA-B2E5-1104D4DC3E83}"/>
                </a:ext>
              </a:extLst>
            </p:cNvPr>
            <p:cNvSpPr/>
            <p:nvPr/>
          </p:nvSpPr>
          <p:spPr>
            <a:xfrm>
              <a:off x="153793" y="3618910"/>
              <a:ext cx="643488" cy="43307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25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AA9C7A-81E9-9197-A373-8B5655DC439E}"/>
                </a:ext>
              </a:extLst>
            </p:cNvPr>
            <p:cNvSpPr/>
            <p:nvPr/>
          </p:nvSpPr>
          <p:spPr>
            <a:xfrm>
              <a:off x="1381152" y="3380209"/>
              <a:ext cx="6730937" cy="787413"/>
            </a:xfrm>
            <a:custGeom>
              <a:avLst/>
              <a:gdLst>
                <a:gd name="connsiteX0" fmla="*/ 0 w 8793337"/>
                <a:gd name="connsiteY0" fmla="*/ 0 h 787413"/>
                <a:gd name="connsiteX1" fmla="*/ 8793337 w 8793337"/>
                <a:gd name="connsiteY1" fmla="*/ 0 h 787413"/>
                <a:gd name="connsiteX2" fmla="*/ 8793337 w 8793337"/>
                <a:gd name="connsiteY2" fmla="*/ 787413 h 787413"/>
                <a:gd name="connsiteX3" fmla="*/ 0 w 8793337"/>
                <a:gd name="connsiteY3" fmla="*/ 787413 h 787413"/>
                <a:gd name="connsiteX4" fmla="*/ 0 w 8793337"/>
                <a:gd name="connsiteY4" fmla="*/ 0 h 78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3337" h="787413">
                  <a:moveTo>
                    <a:pt x="0" y="0"/>
                  </a:moveTo>
                  <a:lnTo>
                    <a:pt x="8793337" y="0"/>
                  </a:lnTo>
                  <a:lnTo>
                    <a:pt x="8793337" y="787413"/>
                  </a:lnTo>
                  <a:lnTo>
                    <a:pt x="0" y="7874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76" tIns="46876" rIns="46876" bIns="46876" numCol="1" spcCol="1270" anchor="ctr" anchorCtr="0">
              <a:noAutofit/>
            </a:bodyPr>
            <a:lstStyle/>
            <a:p>
              <a:pPr defTabSz="600075"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/>
                <a:t>Support for geothermal for existing buildings and new construction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3B1CC93-9E32-D36E-ECFB-1B2987DF80DA}"/>
              </a:ext>
            </a:extLst>
          </p:cNvPr>
          <p:cNvSpPr/>
          <p:nvPr/>
        </p:nvSpPr>
        <p:spPr>
          <a:xfrm>
            <a:off x="3086596" y="4532428"/>
            <a:ext cx="4056946" cy="442920"/>
          </a:xfrm>
          <a:custGeom>
            <a:avLst/>
            <a:gdLst>
              <a:gd name="connsiteX0" fmla="*/ 0 w 8793337"/>
              <a:gd name="connsiteY0" fmla="*/ 0 h 787413"/>
              <a:gd name="connsiteX1" fmla="*/ 8793337 w 8793337"/>
              <a:gd name="connsiteY1" fmla="*/ 0 h 787413"/>
              <a:gd name="connsiteX2" fmla="*/ 8793337 w 8793337"/>
              <a:gd name="connsiteY2" fmla="*/ 787413 h 787413"/>
              <a:gd name="connsiteX3" fmla="*/ 0 w 8793337"/>
              <a:gd name="connsiteY3" fmla="*/ 787413 h 787413"/>
              <a:gd name="connsiteX4" fmla="*/ 0 w 8793337"/>
              <a:gd name="connsiteY4" fmla="*/ 0 h 7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3337" h="787413">
                <a:moveTo>
                  <a:pt x="0" y="0"/>
                </a:moveTo>
                <a:lnTo>
                  <a:pt x="8793337" y="0"/>
                </a:lnTo>
                <a:lnTo>
                  <a:pt x="8793337" y="787413"/>
                </a:lnTo>
                <a:lnTo>
                  <a:pt x="0" y="7874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876" tIns="46876" rIns="46876" bIns="46876" numCol="1" spcCol="1270" anchor="ctr" anchorCtr="0">
            <a:noAutofit/>
          </a:bodyPr>
          <a:lstStyle/>
          <a:p>
            <a:pPr defTabSz="600075">
              <a:spcBef>
                <a:spcPct val="0"/>
              </a:spcBef>
              <a:spcAft>
                <a:spcPct val="35000"/>
              </a:spcAft>
            </a:pPr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7EB84-6D2C-5BEA-6950-74053F493AFF}"/>
              </a:ext>
            </a:extLst>
          </p:cNvPr>
          <p:cNvSpPr txBox="1"/>
          <p:nvPr/>
        </p:nvSpPr>
        <p:spPr>
          <a:xfrm>
            <a:off x="2564690" y="1465762"/>
            <a:ext cx="7112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Available to Certified Climate Leader Communities</a:t>
            </a:r>
          </a:p>
        </p:txBody>
      </p:sp>
    </p:spTree>
    <p:extLst>
      <p:ext uri="{BB962C8B-B14F-4D97-AF65-F5344CB8AC3E}">
        <p14:creationId xmlns:p14="http://schemas.microsoft.com/office/powerpoint/2010/main" val="102459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2747-AC9B-C3A0-81C7-E2AC930C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Opt-in Specialized Building Code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CF0C79-3EB9-1280-0FEC-312D83337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CF0C79-3EB9-1280-0FEC-312D83337BF5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21E7807-E1D7-8AED-0496-51721991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C574-371C-DA01-B5DE-C1C31F41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29C9F7F-A031-5A5C-3C28-C448A1A64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025" y="264640"/>
            <a:ext cx="11426945" cy="6071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Base, Stretch, and Specialized – 3 Options</a:t>
            </a:r>
            <a:endParaRPr lang="en-US" dirty="0">
              <a:solidFill>
                <a:srgbClr val="2E369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AAF871-090E-9427-173C-A43DBC81749F}"/>
              </a:ext>
            </a:extLst>
          </p:cNvPr>
          <p:cNvGrpSpPr/>
          <p:nvPr/>
        </p:nvGrpSpPr>
        <p:grpSpPr>
          <a:xfrm>
            <a:off x="74645" y="871741"/>
            <a:ext cx="12117355" cy="5986259"/>
            <a:chOff x="0" y="1283369"/>
            <a:chExt cx="12192000" cy="557463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EBE756-3AB9-C46A-B801-A7CD06FE9353}"/>
                </a:ext>
              </a:extLst>
            </p:cNvPr>
            <p:cNvSpPr/>
            <p:nvPr/>
          </p:nvSpPr>
          <p:spPr>
            <a:xfrm>
              <a:off x="4145280" y="1292238"/>
              <a:ext cx="8046720" cy="3044076"/>
            </a:xfrm>
            <a:custGeom>
              <a:avLst/>
              <a:gdLst>
                <a:gd name="connsiteX0" fmla="*/ 0 w 8046720"/>
                <a:gd name="connsiteY0" fmla="*/ 2369199 h 2369199"/>
                <a:gd name="connsiteX1" fmla="*/ 0 w 8046720"/>
                <a:gd name="connsiteY1" fmla="*/ 0 h 2369199"/>
                <a:gd name="connsiteX2" fmla="*/ 6284984 w 8046720"/>
                <a:gd name="connsiteY2" fmla="*/ 0 h 2369199"/>
                <a:gd name="connsiteX3" fmla="*/ 8046720 w 8046720"/>
                <a:gd name="connsiteY3" fmla="*/ 2369199 h 2369199"/>
                <a:gd name="connsiteX4" fmla="*/ 0 w 8046720"/>
                <a:gd name="connsiteY4" fmla="*/ 2369199 h 23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0" h="2369199">
                  <a:moveTo>
                    <a:pt x="8046720" y="1"/>
                  </a:moveTo>
                  <a:lnTo>
                    <a:pt x="8046720" y="2369198"/>
                  </a:lnTo>
                  <a:lnTo>
                    <a:pt x="1761736" y="2369198"/>
                  </a:lnTo>
                  <a:lnTo>
                    <a:pt x="0" y="1"/>
                  </a:lnTo>
                  <a:lnTo>
                    <a:pt x="8046720" y="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9379" tIns="247651" rIns="247651" bIns="247651" numCol="1" spcCol="1270" anchor="ctr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2400" dirty="0"/>
                <a:t>55 municipalities so far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u="sng" kern="1200" dirty="0"/>
                <a:t>New construction only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79E41F-38EB-C573-0241-FAB5233F5E39}"/>
                </a:ext>
              </a:extLst>
            </p:cNvPr>
            <p:cNvSpPr/>
            <p:nvPr/>
          </p:nvSpPr>
          <p:spPr>
            <a:xfrm>
              <a:off x="2383550" y="1283369"/>
              <a:ext cx="3523459" cy="3044082"/>
            </a:xfrm>
            <a:custGeom>
              <a:avLst/>
              <a:gdLst>
                <a:gd name="connsiteX0" fmla="*/ 0 w 3523459"/>
                <a:gd name="connsiteY0" fmla="*/ 2369199 h 2369199"/>
                <a:gd name="connsiteX1" fmla="*/ 1761730 w 3523459"/>
                <a:gd name="connsiteY1" fmla="*/ 0 h 2369199"/>
                <a:gd name="connsiteX2" fmla="*/ 1761730 w 3523459"/>
                <a:gd name="connsiteY2" fmla="*/ 0 h 2369199"/>
                <a:gd name="connsiteX3" fmla="*/ 3523459 w 3523459"/>
                <a:gd name="connsiteY3" fmla="*/ 2369199 h 2369199"/>
                <a:gd name="connsiteX4" fmla="*/ 0 w 3523459"/>
                <a:gd name="connsiteY4" fmla="*/ 2369199 h 236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459" h="2369199">
                  <a:moveTo>
                    <a:pt x="0" y="2369199"/>
                  </a:moveTo>
                  <a:lnTo>
                    <a:pt x="1761730" y="0"/>
                  </a:lnTo>
                  <a:lnTo>
                    <a:pt x="1761730" y="0"/>
                  </a:lnTo>
                  <a:lnTo>
                    <a:pt x="3523459" y="2369199"/>
                  </a:lnTo>
                  <a:lnTo>
                    <a:pt x="0" y="23691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b="1" kern="1200" dirty="0"/>
                <a:t>Specialized </a:t>
              </a:r>
              <a:br>
                <a:rPr lang="en-US" sz="2800" b="1" kern="1200" dirty="0"/>
              </a:br>
              <a:r>
                <a:rPr lang="en-US" sz="2800" b="1" kern="1200" dirty="0"/>
                <a:t>Code </a:t>
              </a:r>
              <a:r>
                <a:rPr lang="en-US" sz="2800" b="1" dirty="0"/>
                <a:t>=</a:t>
              </a:r>
              <a:endParaRPr lang="en-US" sz="2800" b="1" kern="1200" dirty="0"/>
            </a:p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b="0" kern="1200" dirty="0"/>
                <a:t>Stretch code + appendices RC &amp; CC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A5E8BB-91C1-E148-244C-BFCFADCE42F6}"/>
                </a:ext>
              </a:extLst>
            </p:cNvPr>
            <p:cNvSpPr/>
            <p:nvPr/>
          </p:nvSpPr>
          <p:spPr>
            <a:xfrm>
              <a:off x="5907009" y="4327449"/>
              <a:ext cx="6284990" cy="1818164"/>
            </a:xfrm>
            <a:custGeom>
              <a:avLst/>
              <a:gdLst>
                <a:gd name="connsiteX0" fmla="*/ 0 w 6284990"/>
                <a:gd name="connsiteY0" fmla="*/ 1852856 h 1852856"/>
                <a:gd name="connsiteX1" fmla="*/ 0 w 6284990"/>
                <a:gd name="connsiteY1" fmla="*/ 0 h 1852856"/>
                <a:gd name="connsiteX2" fmla="*/ 4907206 w 6284990"/>
                <a:gd name="connsiteY2" fmla="*/ 0 h 1852856"/>
                <a:gd name="connsiteX3" fmla="*/ 6284990 w 6284990"/>
                <a:gd name="connsiteY3" fmla="*/ 1852856 h 1852856"/>
                <a:gd name="connsiteX4" fmla="*/ 0 w 6284990"/>
                <a:gd name="connsiteY4" fmla="*/ 1852856 h 18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4990" h="1852856">
                  <a:moveTo>
                    <a:pt x="6284990" y="1"/>
                  </a:moveTo>
                  <a:lnTo>
                    <a:pt x="6284990" y="1852855"/>
                  </a:lnTo>
                  <a:lnTo>
                    <a:pt x="1377784" y="1852855"/>
                  </a:lnTo>
                  <a:lnTo>
                    <a:pt x="0" y="1"/>
                  </a:lnTo>
                  <a:lnTo>
                    <a:pt x="6284990" y="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160640"/>
                <a:satOff val="-6455"/>
                <a:lumOff val="138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429" tIns="247651" rIns="247650" bIns="247650" numCol="1" spcCol="1270" anchor="ctr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2400" dirty="0"/>
                <a:t>246 municipalities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New construction, major renovations/additions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C9B75F-4FF4-915B-9B81-0A7C41A69ADF}"/>
                </a:ext>
              </a:extLst>
            </p:cNvPr>
            <p:cNvSpPr/>
            <p:nvPr/>
          </p:nvSpPr>
          <p:spPr>
            <a:xfrm>
              <a:off x="1005771" y="4327451"/>
              <a:ext cx="6279016" cy="1818165"/>
            </a:xfrm>
            <a:custGeom>
              <a:avLst/>
              <a:gdLst>
                <a:gd name="connsiteX0" fmla="*/ 0 w 6279016"/>
                <a:gd name="connsiteY0" fmla="*/ 1852856 h 1852856"/>
                <a:gd name="connsiteX1" fmla="*/ 1377784 w 6279016"/>
                <a:gd name="connsiteY1" fmla="*/ 0 h 1852856"/>
                <a:gd name="connsiteX2" fmla="*/ 4901232 w 6279016"/>
                <a:gd name="connsiteY2" fmla="*/ 0 h 1852856"/>
                <a:gd name="connsiteX3" fmla="*/ 6279016 w 6279016"/>
                <a:gd name="connsiteY3" fmla="*/ 1852856 h 1852856"/>
                <a:gd name="connsiteX4" fmla="*/ 0 w 6279016"/>
                <a:gd name="connsiteY4" fmla="*/ 1852856 h 18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16" h="1852856">
                  <a:moveTo>
                    <a:pt x="0" y="1852856"/>
                  </a:moveTo>
                  <a:lnTo>
                    <a:pt x="1377784" y="0"/>
                  </a:lnTo>
                  <a:lnTo>
                    <a:pt x="4901232" y="0"/>
                  </a:lnTo>
                  <a:lnTo>
                    <a:pt x="6279016" y="1852856"/>
                  </a:lnTo>
                  <a:lnTo>
                    <a:pt x="0" y="18528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60640"/>
                <a:satOff val="-6455"/>
                <a:lumOff val="13814"/>
                <a:alphaOff val="0"/>
              </a:schemeClr>
            </a:fillRef>
            <a:effectRef idx="0">
              <a:schemeClr val="accent6">
                <a:shade val="80000"/>
                <a:hueOff val="160640"/>
                <a:satOff val="-6455"/>
                <a:lumOff val="138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548" tIns="45720" rIns="1144548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Stretch Code =</a:t>
              </a:r>
              <a:br>
                <a:rPr lang="en-US" sz="2800" kern="1200" dirty="0"/>
              </a:br>
              <a:r>
                <a:rPr lang="en-US" sz="2800" kern="1200" dirty="0"/>
                <a:t>IECC 2021+ </a:t>
              </a:r>
              <a:r>
                <a:rPr lang="en-US" sz="2800" b="1" u="sng" kern="1200" dirty="0"/>
                <a:t>key</a:t>
              </a:r>
              <a:r>
                <a:rPr lang="en-US" sz="2800" kern="1200" dirty="0"/>
                <a:t> MA amendments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CF449E-6B1F-3A99-C04B-010FF85E701A}"/>
                </a:ext>
              </a:extLst>
            </p:cNvPr>
            <p:cNvSpPr/>
            <p:nvPr/>
          </p:nvSpPr>
          <p:spPr>
            <a:xfrm>
              <a:off x="7284788" y="6145618"/>
              <a:ext cx="4907211" cy="712382"/>
            </a:xfrm>
            <a:custGeom>
              <a:avLst/>
              <a:gdLst>
                <a:gd name="connsiteX0" fmla="*/ 0 w 4907211"/>
                <a:gd name="connsiteY0" fmla="*/ 1352576 h 1352576"/>
                <a:gd name="connsiteX1" fmla="*/ 0 w 4907211"/>
                <a:gd name="connsiteY1" fmla="*/ 0 h 1352576"/>
                <a:gd name="connsiteX2" fmla="*/ 3901435 w 4907211"/>
                <a:gd name="connsiteY2" fmla="*/ 0 h 1352576"/>
                <a:gd name="connsiteX3" fmla="*/ 4907211 w 4907211"/>
                <a:gd name="connsiteY3" fmla="*/ 1352576 h 1352576"/>
                <a:gd name="connsiteX4" fmla="*/ 0 w 4907211"/>
                <a:gd name="connsiteY4" fmla="*/ 1352576 h 135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7211" h="1352576">
                  <a:moveTo>
                    <a:pt x="4907211" y="1"/>
                  </a:moveTo>
                  <a:lnTo>
                    <a:pt x="4907211" y="1352575"/>
                  </a:lnTo>
                  <a:lnTo>
                    <a:pt x="1005776" y="1352575"/>
                  </a:lnTo>
                  <a:lnTo>
                    <a:pt x="0" y="1"/>
                  </a:lnTo>
                  <a:lnTo>
                    <a:pt x="4907211" y="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3422" tIns="247651" rIns="247650" bIns="24765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50 municipalities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A5C35C-D715-E825-5365-A07B9B84F25E}"/>
                </a:ext>
              </a:extLst>
            </p:cNvPr>
            <p:cNvSpPr/>
            <p:nvPr/>
          </p:nvSpPr>
          <p:spPr>
            <a:xfrm>
              <a:off x="0" y="6145618"/>
              <a:ext cx="8290560" cy="712381"/>
            </a:xfrm>
            <a:custGeom>
              <a:avLst/>
              <a:gdLst>
                <a:gd name="connsiteX0" fmla="*/ 0 w 8290560"/>
                <a:gd name="connsiteY0" fmla="*/ 1352576 h 1352576"/>
                <a:gd name="connsiteX1" fmla="*/ 1005776 w 8290560"/>
                <a:gd name="connsiteY1" fmla="*/ 0 h 1352576"/>
                <a:gd name="connsiteX2" fmla="*/ 7284784 w 8290560"/>
                <a:gd name="connsiteY2" fmla="*/ 0 h 1352576"/>
                <a:gd name="connsiteX3" fmla="*/ 8290560 w 8290560"/>
                <a:gd name="connsiteY3" fmla="*/ 1352576 h 1352576"/>
                <a:gd name="connsiteX4" fmla="*/ 0 w 8290560"/>
                <a:gd name="connsiteY4" fmla="*/ 1352576 h 135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0560" h="1352576">
                  <a:moveTo>
                    <a:pt x="0" y="1352576"/>
                  </a:moveTo>
                  <a:lnTo>
                    <a:pt x="1005776" y="0"/>
                  </a:lnTo>
                  <a:lnTo>
                    <a:pt x="7284784" y="0"/>
                  </a:lnTo>
                  <a:lnTo>
                    <a:pt x="8290560" y="1352576"/>
                  </a:lnTo>
                  <a:lnTo>
                    <a:pt x="0" y="13525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0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6408" tIns="35560" rIns="1486408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Base Code =</a:t>
              </a:r>
              <a:br>
                <a:rPr lang="en-US" sz="3600" kern="1200" dirty="0"/>
              </a:br>
              <a:r>
                <a:rPr lang="en-US" sz="2000" kern="1200" dirty="0"/>
                <a:t>IECC 2021 + MA amendments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1E8643-1C86-598D-A9D1-62947671DD03}"/>
              </a:ext>
            </a:extLst>
          </p:cNvPr>
          <p:cNvSpPr/>
          <p:nvPr/>
        </p:nvSpPr>
        <p:spPr>
          <a:xfrm>
            <a:off x="221728" y="4140589"/>
            <a:ext cx="1755924" cy="1206229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Orleans is here</a:t>
            </a:r>
          </a:p>
        </p:txBody>
      </p:sp>
    </p:spTree>
    <p:extLst>
      <p:ext uri="{BB962C8B-B14F-4D97-AF65-F5344CB8AC3E}">
        <p14:creationId xmlns:p14="http://schemas.microsoft.com/office/powerpoint/2010/main" val="425543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8718-56D9-43A9-8642-0E28629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Specialized vs Stretch code - Residential Low-Rise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EB688F-CE6B-8723-CC51-B349E4FB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81337"/>
              </p:ext>
            </p:extLst>
          </p:nvPr>
        </p:nvGraphicFramePr>
        <p:xfrm>
          <a:off x="2152651" y="2132265"/>
          <a:ext cx="8200851" cy="344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956">
                  <a:extLst>
                    <a:ext uri="{9D8B030D-6E8A-4147-A177-3AD203B41FA5}">
                      <a16:colId xmlns:a16="http://schemas.microsoft.com/office/drawing/2014/main" val="1666271647"/>
                    </a:ext>
                  </a:extLst>
                </a:gridCol>
                <a:gridCol w="1271726">
                  <a:extLst>
                    <a:ext uri="{9D8B030D-6E8A-4147-A177-3AD203B41FA5}">
                      <a16:colId xmlns:a16="http://schemas.microsoft.com/office/drawing/2014/main" val="958749299"/>
                    </a:ext>
                  </a:extLst>
                </a:gridCol>
                <a:gridCol w="2243831">
                  <a:extLst>
                    <a:ext uri="{9D8B030D-6E8A-4147-A177-3AD203B41FA5}">
                      <a16:colId xmlns:a16="http://schemas.microsoft.com/office/drawing/2014/main" val="3677544620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193455234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400" dirty="0"/>
                        <a:t>Energy  Source(s)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Home Size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Stretch code (July 2024)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Specialized Code (Jan 2024)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54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All Electric New Homes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Any Size home</a:t>
                      </a: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HERS 45 or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Passivehouse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Same as Stretch Code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No changes - HERS 45</a:t>
                      </a:r>
                    </a:p>
                    <a:p>
                      <a:pPr algn="ctr"/>
                      <a:r>
                        <a:rPr lang="en-GB" dirty="0"/>
                        <a:t>or </a:t>
                      </a:r>
                    </a:p>
                    <a:p>
                      <a:pPr algn="ctr"/>
                      <a:r>
                        <a:rPr lang="en-GB" dirty="0" err="1"/>
                        <a:t>Passivehouse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774724"/>
                  </a:ext>
                </a:extLst>
              </a:tr>
              <a:tr h="535137">
                <a:tc rowSpan="2"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Mixed-Fuel New Homes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Under 4,000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ft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HERS 42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+Solar PV (min 4kw)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 wiring for electrification</a:t>
                      </a: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23596"/>
                  </a:ext>
                </a:extLst>
              </a:tr>
              <a:tr h="540824">
                <a:tc vMerge="1">
                  <a:txBody>
                    <a:bodyPr/>
                    <a:lstStyle/>
                    <a:p>
                      <a:r>
                        <a:rPr lang="en-GB" dirty="0"/>
                        <a:t>Multi-family (4+ stories &amp; over 12,000 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4,000 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ft and 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HERS 42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 Solar PV (to net-zero)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 wiring for electrification</a:t>
                      </a: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32615"/>
                  </a:ext>
                </a:extLst>
              </a:tr>
              <a:tr h="298379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Passivehouse</a:t>
                      </a:r>
                      <a:r>
                        <a:rPr lang="en-GB" sz="1400" dirty="0"/>
                        <a:t> option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 wiring for electrification</a:t>
                      </a:r>
                    </a:p>
                  </a:txBody>
                  <a:tcPr marL="68580" marR="68580" marT="34290" marB="3429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10485"/>
                  </a:ext>
                </a:extLst>
              </a:tr>
              <a:tr h="540824">
                <a:tc>
                  <a:txBody>
                    <a:bodyPr/>
                    <a:lstStyle/>
                    <a:p>
                      <a:r>
                        <a:rPr lang="en-GB" sz="1400" dirty="0"/>
                        <a:t>Home additions &amp; alterations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Any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Same as Stretch Code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69700"/>
                  </a:ext>
                </a:extLst>
              </a:tr>
              <a:tr h="540824">
                <a:tc>
                  <a:txBody>
                    <a:bodyPr/>
                    <a:lstStyle/>
                    <a:p>
                      <a:r>
                        <a:rPr lang="en-GB" sz="1400" dirty="0"/>
                        <a:t>Historic or Existing homes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Any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Energy Code exemption if it would damage the historic fabric of the building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58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8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BCD4-EAEB-B93E-6E17-C660F9A0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301E2-ADA1-2528-2EFE-438585118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024" y="576987"/>
            <a:ext cx="11547415" cy="6071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Specialized Residential Code: Solar PV sizing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CC237A-650B-B796-3421-82BC9A249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342" y="1403225"/>
            <a:ext cx="9509760" cy="24260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Mixed-fuel: Solar required for mixed fuel buildings when there is a </a:t>
            </a:r>
            <a:r>
              <a:rPr lang="en-US" sz="2400" b="1" dirty="0">
                <a:highlight>
                  <a:srgbClr val="FFFF00"/>
                </a:highlight>
              </a:rPr>
              <a:t>suitable solar-roof zone ≥ 300 sq.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b="1" dirty="0">
                <a:highlight>
                  <a:srgbClr val="FFFF00"/>
                </a:highlight>
              </a:rPr>
              <a:t>ft. AND at right orientation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ground mounted as long as it’s on-site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ownership or third-party (lease, PPA) allowed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trees need to be cut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All-electric: No PV required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8DACC-47AE-808A-EE9E-306F9CD5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2" y="3960337"/>
            <a:ext cx="4190429" cy="2354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B3EBF-2D39-BE69-943F-B3210AA371F7}"/>
              </a:ext>
            </a:extLst>
          </p:cNvPr>
          <p:cNvSpPr txBox="1"/>
          <p:nvPr/>
        </p:nvSpPr>
        <p:spPr>
          <a:xfrm>
            <a:off x="276470" y="6281013"/>
            <a:ext cx="49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4-kW system would take up about 230 ft</a:t>
            </a:r>
            <a:r>
              <a:rPr lang="en-US" sz="1400" baseline="30000" dirty="0"/>
              <a:t>2 </a:t>
            </a:r>
            <a:r>
              <a:rPr lang="en-US" sz="1400" dirty="0"/>
              <a:t>while an 8-kW system would take up 460 ft</a:t>
            </a:r>
            <a:r>
              <a:rPr lang="en-US" sz="1400" baseline="30000" dirty="0"/>
              <a:t>2 </a:t>
            </a:r>
            <a:endParaRPr lang="en-US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4C631B-12F7-E93E-4303-91468058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89198"/>
              </p:ext>
            </p:extLst>
          </p:nvPr>
        </p:nvGraphicFramePr>
        <p:xfrm>
          <a:off x="5332697" y="3740791"/>
          <a:ext cx="6680938" cy="3063442"/>
        </p:xfrm>
        <a:graphic>
          <a:graphicData uri="http://schemas.openxmlformats.org/drawingml/2006/table">
            <a:tbl>
              <a:tblPr firstRow="1" lastRow="1" bandRow="1">
                <a:tableStyleId>{125E5076-3810-47DD-B79F-674D7AD40C01}</a:tableStyleId>
              </a:tblPr>
              <a:tblGrid>
                <a:gridCol w="3340469">
                  <a:extLst>
                    <a:ext uri="{9D8B030D-6E8A-4147-A177-3AD203B41FA5}">
                      <a16:colId xmlns:a16="http://schemas.microsoft.com/office/drawing/2014/main" val="939144663"/>
                    </a:ext>
                  </a:extLst>
                </a:gridCol>
                <a:gridCol w="3340469">
                  <a:extLst>
                    <a:ext uri="{9D8B030D-6E8A-4147-A177-3AD203B41FA5}">
                      <a16:colId xmlns:a16="http://schemas.microsoft.com/office/drawing/2014/main" val="1907623990"/>
                    </a:ext>
                  </a:extLst>
                </a:gridCol>
              </a:tblGrid>
              <a:tr h="337186">
                <a:tc>
                  <a:txBody>
                    <a:bodyPr/>
                    <a:lstStyle/>
                    <a:p>
                      <a:r>
                        <a:rPr lang="en-GB" sz="1800" dirty="0"/>
                        <a:t>Home Type</a:t>
                      </a:r>
                      <a:endParaRPr lang="en-US" sz="1800" dirty="0"/>
                    </a:p>
                  </a:txBody>
                  <a:tcPr marL="87640" marR="87640" marT="43820" marB="43820">
                    <a:solidFill>
                      <a:srgbClr val="F6C3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Solar required</a:t>
                      </a:r>
                      <a:endParaRPr lang="en-US" sz="1800" dirty="0"/>
                    </a:p>
                  </a:txBody>
                  <a:tcPr marL="87640" marR="87640" marT="43820" marB="43820">
                    <a:solidFill>
                      <a:srgbClr val="F6C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50161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GB" sz="1800" dirty="0"/>
                        <a:t>All-electric</a:t>
                      </a:r>
                      <a:endParaRPr lang="en-US" sz="1800" dirty="0"/>
                    </a:p>
                  </a:txBody>
                  <a:tcPr marL="87640" marR="87640" marT="43820" marB="4382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7B1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</a:t>
                      </a:r>
                      <a:endParaRPr lang="en-US" sz="1800" dirty="0"/>
                    </a:p>
                  </a:txBody>
                  <a:tcPr marL="87640" marR="87640" marT="43820" marB="4382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7B1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07804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GB" sz="1800" dirty="0"/>
                        <a:t>Mixed-fuel &lt; 4,000 sq. ft.</a:t>
                      </a:r>
                      <a:endParaRPr lang="en-US" sz="1800" dirty="0"/>
                    </a:p>
                  </a:txBody>
                  <a:tcPr marL="87640" marR="87640" marT="43820" marB="438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4 kW unless Passive House</a:t>
                      </a:r>
                      <a:endParaRPr lang="en-US" sz="1800" b="0" dirty="0"/>
                    </a:p>
                  </a:txBody>
                  <a:tcPr marL="87640" marR="87640" marT="43820" marB="438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2132663"/>
                  </a:ext>
                </a:extLst>
              </a:tr>
              <a:tr h="430142">
                <a:tc>
                  <a:txBody>
                    <a:bodyPr/>
                    <a:lstStyle/>
                    <a:p>
                      <a:r>
                        <a:rPr lang="en-GB" sz="1800" dirty="0"/>
                        <a:t>Mixed-fuel &gt; 4,000 sq. ft.</a:t>
                      </a:r>
                      <a:endParaRPr lang="en-US" sz="1800" dirty="0"/>
                    </a:p>
                  </a:txBody>
                  <a:tcPr marL="87640" marR="87640" marT="43820" marB="4382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Enough for net-zero (8+ kw)</a:t>
                      </a:r>
                      <a:endParaRPr lang="en-US" sz="1800" b="0" dirty="0"/>
                    </a:p>
                  </a:txBody>
                  <a:tcPr marL="87640" marR="87640" marT="43820" marB="4382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0350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r>
                        <a:rPr lang="en-GB" sz="1800" dirty="0"/>
                        <a:t>Other residential</a:t>
                      </a:r>
                      <a:endParaRPr lang="en-US" sz="1800" dirty="0"/>
                    </a:p>
                  </a:txBody>
                  <a:tcPr marL="87640" marR="87640" marT="43820" marB="438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0.75 W/sq. ft</a:t>
                      </a:r>
                      <a:endParaRPr lang="en-US" sz="1800" b="0" dirty="0"/>
                    </a:p>
                  </a:txBody>
                  <a:tcPr marL="87640" marR="87640" marT="43820" marB="438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8930705"/>
                  </a:ext>
                </a:extLst>
              </a:tr>
              <a:tr h="592730">
                <a:tc>
                  <a:txBody>
                    <a:bodyPr/>
                    <a:lstStyle/>
                    <a:p>
                      <a:r>
                        <a:rPr lang="en-US" sz="1800" dirty="0"/>
                        <a:t>Commercial</a:t>
                      </a:r>
                    </a:p>
                  </a:txBody>
                  <a:tcPr marL="87640" marR="87640" marT="43820" marB="43820">
                    <a:solidFill>
                      <a:srgbClr val="3567B1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1.5 W/sq. ft of three largest floors </a:t>
                      </a:r>
                      <a:endParaRPr lang="en-US" sz="1800" b="0" dirty="0"/>
                    </a:p>
                  </a:txBody>
                  <a:tcPr marL="87640" marR="87640" marT="43820" marB="43820">
                    <a:lnR w="25400" cmpd="sng">
                      <a:noFill/>
                    </a:lnR>
                    <a:solidFill>
                      <a:srgbClr val="3567B1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06992"/>
                  </a:ext>
                </a:extLst>
              </a:tr>
              <a:tr h="59273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Commercial high ventilation</a:t>
                      </a:r>
                    </a:p>
                  </a:txBody>
                  <a:tcPr marL="87640" marR="87640" marT="43820" marB="4382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0.5 W/sq. ft of three largest floors </a:t>
                      </a:r>
                      <a:endParaRPr lang="en-US" sz="1800" b="0" dirty="0"/>
                    </a:p>
                  </a:txBody>
                  <a:tcPr marL="87640" marR="87640" marT="43820" marB="43820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312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14cfea-8f0e-448b-be2d-76065ce1a6b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8.7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2c01ff-9397-4e4c-ae31-bed8641d010e">
      <Terms xmlns="http://schemas.microsoft.com/office/infopath/2007/PartnerControls"/>
    </lcf76f155ced4ddcb4097134ff3c332f>
    <TaxCatchAll xmlns="a4016dea-12d1-4501-ada0-fddfbf71bb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CA8058B8DE446B0CE8778AD7514A1" ma:contentTypeVersion="15" ma:contentTypeDescription="Create a new document." ma:contentTypeScope="" ma:versionID="ca303f429074c5d93f88ea2ddeeef03a">
  <xsd:schema xmlns:xsd="http://www.w3.org/2001/XMLSchema" xmlns:xs="http://www.w3.org/2001/XMLSchema" xmlns:p="http://schemas.microsoft.com/office/2006/metadata/properties" xmlns:ns2="d52c01ff-9397-4e4c-ae31-bed8641d010e" xmlns:ns3="a4016dea-12d1-4501-ada0-fddfbf71bb28" targetNamespace="http://schemas.microsoft.com/office/2006/metadata/properties" ma:root="true" ma:fieldsID="653ce3f6e13d5cf3e2cfb2c3af4eee14" ns2:_="" ns3:_="">
    <xsd:import namespace="d52c01ff-9397-4e4c-ae31-bed8641d010e"/>
    <xsd:import namespace="a4016dea-12d1-4501-ada0-fddfbf71b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c01ff-9397-4e4c-ae31-bed8641d0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16dea-12d1-4501-ada0-fddfbf71bb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fda24a3-4439-4dc2-9e7c-f73967123019}" ma:internalName="TaxCatchAll" ma:showField="CatchAllData" ma:web="a4016dea-12d1-4501-ada0-fddfbf71bb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885DB3-1A89-4A92-ABAF-A8172CA0D2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C0E43-125E-4C15-BDC4-3F486D5313E3}">
  <ds:schemaRefs>
    <ds:schemaRef ds:uri="http://schemas.microsoft.com/office/2006/documentManagement/types"/>
    <ds:schemaRef ds:uri="d52c01ff-9397-4e4c-ae31-bed8641d010e"/>
    <ds:schemaRef ds:uri="http://purl.org/dc/terms/"/>
    <ds:schemaRef ds:uri="http://purl.org/dc/dcmitype/"/>
    <ds:schemaRef ds:uri="http://schemas.microsoft.com/office/2006/metadata/properties"/>
    <ds:schemaRef ds:uri="a4016dea-12d1-4501-ada0-fddfbf71bb28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511346-2A68-4912-A1C9-091D8D80D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c01ff-9397-4e4c-ae31-bed8641d010e"/>
    <ds:schemaRef ds:uri="a4016dea-12d1-4501-ada0-fddfbf71b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6217</TotalTime>
  <Words>1489</Words>
  <Application>Microsoft Office PowerPoint</Application>
  <PresentationFormat>Widescreen</PresentationFormat>
  <Paragraphs>263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Next</vt:lpstr>
      <vt:lpstr>Calibri</vt:lpstr>
      <vt:lpstr>Calibri Light</vt:lpstr>
      <vt:lpstr>Century Gothic</vt:lpstr>
      <vt:lpstr>Noto Sans VF</vt:lpstr>
      <vt:lpstr>Poppins</vt:lpstr>
      <vt:lpstr>Sora</vt:lpstr>
      <vt:lpstr>Wingdings</vt:lpstr>
      <vt:lpstr>Office Theme</vt:lpstr>
      <vt:lpstr>Bitmap Image</vt:lpstr>
      <vt:lpstr>Climate Leader Communities Orleans Lisa Sullivan, Regional Coordinator &amp;   Michael Rossi, PSD  on behalf of Mass Save October 15, 2025</vt:lpstr>
      <vt:lpstr>PowerPoint Presentation</vt:lpstr>
      <vt:lpstr>Program Evolution:  Green Community to Climate Leader Community</vt:lpstr>
      <vt:lpstr>Specialized Code: Adoption process &amp; Timeline</vt:lpstr>
      <vt:lpstr>Climate Leaders Accelerator Grants Up To  $1 Million</vt:lpstr>
      <vt:lpstr>Opt-in Specialized Building Code</vt:lpstr>
      <vt:lpstr>PowerPoint Presentation</vt:lpstr>
      <vt:lpstr>Specialized vs Stretch code - Residential Low-Rise</vt:lpstr>
      <vt:lpstr>PowerPoint Presentation</vt:lpstr>
      <vt:lpstr>Specialized vs Stretch code – what’s different? Commercial Buildings:</vt:lpstr>
      <vt:lpstr>Specialized vs Stretch code – Multi-family </vt:lpstr>
      <vt:lpstr>1 Does the Opt-In Specialized Code apply to existing structures?</vt:lpstr>
      <vt:lpstr>Passive House Building Standards</vt:lpstr>
      <vt:lpstr>Affordable Housing &amp; Passive House Are a Great Mix</vt:lpstr>
      <vt:lpstr>Multi-family incentives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Debrief</dc:title>
  <dc:creator>Paul Ormond</dc:creator>
  <cp:lastModifiedBy>Sullivan, Lisa M (ENE)</cp:lastModifiedBy>
  <cp:revision>92</cp:revision>
  <cp:lastPrinted>2025-07-14T13:48:17Z</cp:lastPrinted>
  <dcterms:created xsi:type="dcterms:W3CDTF">2021-06-07T16:04:24Z</dcterms:created>
  <dcterms:modified xsi:type="dcterms:W3CDTF">2025-10-15T21:12:17Z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0x010100FFDCA8058B8DE446B0CE8778AD7514A1</vt:lpwstr>
  </property>
  <property fmtid="{D5CDD505-2E9C-101B-9397-08002B2CF9AE}" pid="3" name="MediaServiceImageTags">
    <vt:lpwstr/>
  </property>
</Properties>
</file>